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311" r:id="rId4"/>
    <p:sldId id="313" r:id="rId5"/>
    <p:sldId id="314" r:id="rId6"/>
    <p:sldId id="264" r:id="rId7"/>
    <p:sldId id="315" r:id="rId8"/>
    <p:sldId id="283" r:id="rId9"/>
    <p:sldId id="261" r:id="rId10"/>
    <p:sldId id="267" r:id="rId11"/>
    <p:sldId id="268" r:id="rId12"/>
    <p:sldId id="269" r:id="rId13"/>
    <p:sldId id="306" r:id="rId14"/>
    <p:sldId id="298" r:id="rId15"/>
    <p:sldId id="299" r:id="rId16"/>
    <p:sldId id="285" r:id="rId17"/>
    <p:sldId id="294" r:id="rId18"/>
    <p:sldId id="305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8"/>
    <p:restoredTop sz="79424"/>
  </p:normalViewPr>
  <p:slideViewPr>
    <p:cSldViewPr snapToGrid="0" snapToObjects="1">
      <p:cViewPr varScale="1">
        <p:scale>
          <a:sx n="68" d="100"/>
          <a:sy n="68" d="100"/>
        </p:scale>
        <p:origin x="176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755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50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60789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41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sz="1200" dirty="0">
                    <a:effectLst/>
                    <a:latin typeface="Helvetica Neue"/>
                    <a:ea typeface="Helvetica Neue"/>
                    <a:cs typeface="Helvetica Neue"/>
                    <a:sym typeface="Arial"/>
                  </a:rPr>
                  <a:t>Lower is better</a:t>
                </a:r>
                <a:r>
                  <a:rPr lang="en-US" sz="1200" i="0">
                    <a:effectLst/>
                    <a:latin typeface="Cambria Math" panose="02040503050406030204" pitchFamily="18" charset="0"/>
                    <a:ea typeface="Helvetica Neue"/>
                    <a:cs typeface="Helvetica Neue"/>
                    <a:sym typeface="Arial"/>
                  </a:rPr>
                  <a:t>/</a:t>
                </a:r>
                <a:endParaRPr lang="en-US" sz="1200" dirty="0">
                  <a:effectLst/>
                  <a:latin typeface="Helvetica Neue"/>
                  <a:ea typeface="Helvetica Neue"/>
                  <a:cs typeface="Helvetica Neue"/>
                  <a:sym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lang="en-US" sz="1200" dirty="0">
                  <a:effectLst/>
                  <a:latin typeface="Helvetica Neue"/>
                  <a:ea typeface="Helvetica Neue"/>
                  <a:cs typeface="Helvetica Neue"/>
                  <a:sym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sz="1200" dirty="0">
                    <a:effectLst/>
                    <a:latin typeface="Helvetica Neue"/>
                    <a:ea typeface="Helvetica Neue"/>
                    <a:cs typeface="Helvetica Neue"/>
                    <a:sym typeface="Arial"/>
                  </a:rPr>
                  <a:t>Quite common.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lang="en-US" sz="1200" dirty="0">
                  <a:effectLst/>
                  <a:latin typeface="Helvetica Neue"/>
                  <a:ea typeface="Helvetica Neue"/>
                  <a:cs typeface="Helvetica Neue"/>
                  <a:sym typeface="Arial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sz="1200" dirty="0">
                    <a:effectLst/>
                    <a:latin typeface="Helvetica Neue"/>
                    <a:ea typeface="Helvetica Neue"/>
                    <a:cs typeface="Helvetica Neue"/>
                    <a:sym typeface="Arial"/>
                  </a:rPr>
                  <a:t>These two figures show the distribution of temporal and spatial load redundancy on SPEC 2006.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 sz="12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sz="1200" dirty="0">
                    <a:effectLst/>
                    <a:latin typeface="Helvetica Neue"/>
                    <a:ea typeface="Helvetica Neue"/>
                    <a:cs typeface="Helvetica Neue"/>
                    <a:sym typeface="Arial"/>
                  </a:rPr>
                  <a:t>We can see that redundant loads, especially the temporal ones are </a:t>
                </a:r>
                <a:r>
                  <a:rPr lang="en-US" sz="1200" b="0" i="0" dirty="0">
                    <a:effectLst/>
                    <a:latin typeface="Helvetica Neue"/>
                    <a:ea typeface="Helvetica Neue"/>
                    <a:cs typeface="Helvetica Neue"/>
                    <a:sym typeface="Arial"/>
                  </a:rPr>
                  <a:t>quite common. Typically, each one offers some unique opportunity to optimize. Eliminating a few top ones often yield non-trivial speedups.  However, redundancy doesn’t mean it is  redundant on every execution path, users need to figure out a safe optimization.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2248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439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84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52291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89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4431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11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0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38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7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52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"/>
          <p:cNvSpPr txBox="1"/>
          <p:nvPr/>
        </p:nvSpPr>
        <p:spPr>
          <a:xfrm>
            <a:off x="-1" y="9247858"/>
            <a:ext cx="12679682" cy="39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/>
          <a:p>
            <a:pPr lvl="2" indent="685800" algn="l" defTabSz="1300480">
              <a:defRPr sz="1800">
                <a:solidFill>
                  <a:srgbClr val="17467E"/>
                </a:solidFill>
                <a:uFill>
                  <a:solidFill>
                    <a:srgbClr val="17467E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		                           </a:t>
            </a:r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3004800" cy="1224891"/>
          </a:xfrm>
          <a:prstGeom prst="rect">
            <a:avLst/>
          </a:prstGeom>
        </p:spPr>
        <p:txBody>
          <a:bodyPr lIns="54186" tIns="54186" rIns="54186" bIns="54186">
            <a:noAutofit/>
          </a:bodyPr>
          <a:lstStyle>
            <a:lvl1pPr defTabSz="1300480">
              <a:defRPr sz="5000">
                <a:uFill>
                  <a:solidFill>
                    <a:srgbClr val="17467E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idx="1"/>
          </p:nvPr>
        </p:nvSpPr>
        <p:spPr>
          <a:xfrm>
            <a:off x="216746" y="1408853"/>
            <a:ext cx="12557762" cy="4969371"/>
          </a:xfrm>
          <a:prstGeom prst="rect">
            <a:avLst/>
          </a:prstGeom>
        </p:spPr>
        <p:txBody>
          <a:bodyPr lIns="54186" tIns="54186" rIns="54186" bIns="54186" anchor="t">
            <a:noAutofit/>
          </a:bodyPr>
          <a:lstStyle>
            <a:lvl1pPr marL="467590" indent="-467590" defTabSz="1300480">
              <a:spcBef>
                <a:spcPts val="700"/>
              </a:spcBef>
              <a:buClr>
                <a:srgbClr val="000000"/>
              </a:buClr>
              <a:buSzPct val="100000"/>
              <a:buFont typeface="Times"/>
              <a:defRPr sz="3000">
                <a:uFill>
                  <a:solidFill>
                    <a:srgbClr val="17467E"/>
                  </a:solidFill>
                </a:uFill>
              </a:defRPr>
            </a:lvl1pPr>
            <a:lvl2pPr defTabSz="1300480">
              <a:spcBef>
                <a:spcPts val="600"/>
              </a:spcBef>
              <a:buClr>
                <a:srgbClr val="0433FF"/>
              </a:buClr>
              <a:buSzPct val="60000"/>
              <a:buChar char="✦"/>
              <a:defRPr sz="2800">
                <a:solidFill>
                  <a:srgbClr val="0433FF"/>
                </a:solidFill>
                <a:uFill>
                  <a:solidFill>
                    <a:srgbClr val="4349AA"/>
                  </a:solidFill>
                </a:uFill>
              </a:defRPr>
            </a:lvl2pPr>
            <a:lvl3pPr marL="1219200" indent="-304800" defTabSz="1300480">
              <a:spcBef>
                <a:spcPts val="600"/>
              </a:spcBef>
              <a:buClr>
                <a:srgbClr val="941751"/>
              </a:buClr>
              <a:buSzPct val="60000"/>
              <a:buChar char="✴"/>
              <a:defRPr sz="2400">
                <a:solidFill>
                  <a:srgbClr val="941751"/>
                </a:solidFill>
                <a:uFill>
                  <a:solidFill>
                    <a:srgbClr val="AB2423"/>
                  </a:solidFill>
                </a:uFill>
              </a:defRPr>
            </a:lvl3pPr>
            <a:lvl4pPr marL="1676400" indent="-304800" defTabSz="1300480">
              <a:spcBef>
                <a:spcPts val="600"/>
              </a:spcBef>
              <a:buClr>
                <a:srgbClr val="000000"/>
              </a:buClr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33600" indent="-304800" defTabSz="1300480">
              <a:spcBef>
                <a:spcPts val="600"/>
              </a:spcBef>
              <a:buClr>
                <a:srgbClr val="4349AA"/>
              </a:buClr>
              <a:buSzPct val="100000"/>
              <a:buFont typeface="Times"/>
              <a:def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3329" y="9283982"/>
            <a:ext cx="375347" cy="367595"/>
          </a:xfrm>
          <a:prstGeom prst="rect">
            <a:avLst/>
          </a:prstGeom>
        </p:spPr>
        <p:txBody>
          <a:bodyPr lIns="54186" tIns="54186" rIns="54186" bIns="54186"/>
          <a:lstStyle>
            <a:lvl1pPr algn="r" defTabSz="1300480">
              <a:spcBef>
                <a:spcPts val="1500"/>
              </a:spcBef>
              <a:defRPr>
                <a:solidFill>
                  <a:srgbClr val="17467E"/>
                </a:solidFill>
                <a:uFill>
                  <a:solidFill>
                    <a:srgbClr val="17467E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057400"/>
            <a:ext cx="11099800" cy="6286500"/>
          </a:xfrm>
          <a:prstGeom prst="rect">
            <a:avLst/>
          </a:prstGeom>
        </p:spPr>
        <p:txBody>
          <a:bodyPr anchor="t"/>
          <a:lstStyle>
            <a:lvl1pPr marL="317500" indent="-317500">
              <a:spcBef>
                <a:spcPts val="2000"/>
              </a:spcBef>
              <a:buSzPct val="70000"/>
              <a:defRPr sz="3200"/>
            </a:lvl1pPr>
            <a:lvl2pPr marL="762000" indent="-317500">
              <a:spcBef>
                <a:spcPts val="2000"/>
              </a:spcBef>
              <a:buSzPct val="55000"/>
              <a:buChar char="✦"/>
              <a:defRPr sz="3000">
                <a:solidFill>
                  <a:schemeClr val="accent1"/>
                </a:solidFill>
              </a:defRPr>
            </a:lvl2pPr>
            <a:lvl3pPr marL="1206500" indent="-317500">
              <a:spcBef>
                <a:spcPts val="2000"/>
              </a:spcBef>
              <a:buSzPct val="70000"/>
              <a:buChar char="✴"/>
              <a:defRPr sz="28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Pengfei Su,  College of William and Mary"/>
          <p:cNvSpPr/>
          <p:nvPr/>
        </p:nvSpPr>
        <p:spPr>
          <a:xfrm>
            <a:off x="-9990" y="9288439"/>
            <a:ext cx="13024780" cy="45572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Pengfei Su,  College of William and Mary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02950" y="9300398"/>
            <a:ext cx="396749" cy="40640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Object"/>
          <p:cNvSpPr txBox="1">
            <a:spLocks noGrp="1"/>
          </p:cNvSpPr>
          <p:nvPr>
            <p:ph idx="3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0576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6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xl10@cs.wm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CTLib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Xu Liu…"/>
          <p:cNvSpPr txBox="1"/>
          <p:nvPr/>
        </p:nvSpPr>
        <p:spPr>
          <a:xfrm>
            <a:off x="8401221" y="4737100"/>
            <a:ext cx="4042458" cy="16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3200"/>
            </a:pPr>
            <a:endParaRPr u="sng" dirty="0">
              <a:hlinkClick r:id="rId3"/>
            </a:endParaRPr>
          </a:p>
        </p:txBody>
      </p:sp>
      <p:sp>
        <p:nvSpPr>
          <p:cNvPr id="164" name="RedSpy…"/>
          <p:cNvSpPr txBox="1">
            <a:spLocks noGrp="1"/>
          </p:cNvSpPr>
          <p:nvPr>
            <p:ph type="ctrTitle"/>
          </p:nvPr>
        </p:nvSpPr>
        <p:spPr>
          <a:xfrm>
            <a:off x="310551" y="1174646"/>
            <a:ext cx="11734800" cy="2387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14095">
              <a:defRPr sz="7040"/>
            </a:pPr>
            <a:r>
              <a:rPr lang="en-US" sz="7040" dirty="0"/>
              <a:t>Redundant Loads: </a:t>
            </a:r>
            <a:br>
              <a:rPr lang="en-US" sz="7040" dirty="0"/>
            </a:br>
            <a:r>
              <a:rPr lang="en-US" sz="7040" dirty="0"/>
              <a:t>A Software Inefficiency Indicator </a:t>
            </a:r>
            <a:endParaRPr dirty="0"/>
          </a:p>
        </p:txBody>
      </p:sp>
      <p:sp>
        <p:nvSpPr>
          <p:cNvPr id="165" name="Pengfei Su…"/>
          <p:cNvSpPr txBox="1">
            <a:spLocks noGrp="1"/>
          </p:cNvSpPr>
          <p:nvPr>
            <p:ph type="subTitle" sz="quarter" idx="1"/>
          </p:nvPr>
        </p:nvSpPr>
        <p:spPr>
          <a:xfrm>
            <a:off x="0" y="5937952"/>
            <a:ext cx="5645030" cy="50680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Pengfei Su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ShaSha</a:t>
            </a:r>
            <a:r>
              <a:rPr lang="en-US" dirty="0">
                <a:solidFill>
                  <a:schemeClr val="tx1"/>
                </a:solidFill>
              </a:rPr>
              <a:t> Wen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" name="内容占位符 3">
            <a:extLst>
              <a:ext uri="{FF2B5EF4-FFF2-40B4-BE49-F238E27FC236}">
                <a16:creationId xmlns:a16="http://schemas.microsoft.com/office/drawing/2014/main" id="{E9322D0C-7B40-D34E-B2CC-D6EAC13A58A0}"/>
              </a:ext>
            </a:extLst>
          </p:cNvPr>
          <p:cNvSpPr txBox="1">
            <a:spLocks/>
          </p:cNvSpPr>
          <p:nvPr/>
        </p:nvSpPr>
        <p:spPr>
          <a:xfrm>
            <a:off x="769669" y="6586240"/>
            <a:ext cx="4042459" cy="485495"/>
          </a:xfrm>
          <a:prstGeom prst="rect">
            <a:avLst/>
          </a:prstGeom>
        </p:spPr>
        <p:txBody>
          <a:bodyPr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sz="2400" dirty="0">
                <a:solidFill>
                  <a:schemeClr val="tx1"/>
                </a:solidFill>
              </a:rPr>
              <a:t>College of William &amp; Mary</a:t>
            </a:r>
          </a:p>
          <a:p>
            <a:pPr hangingPunct="1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Pengfei Su…">
            <a:extLst>
              <a:ext uri="{FF2B5EF4-FFF2-40B4-BE49-F238E27FC236}">
                <a16:creationId xmlns:a16="http://schemas.microsoft.com/office/drawing/2014/main" id="{43427698-6E76-D44D-B838-4FA83761E090}"/>
              </a:ext>
            </a:extLst>
          </p:cNvPr>
          <p:cNvSpPr txBox="1">
            <a:spLocks/>
          </p:cNvSpPr>
          <p:nvPr/>
        </p:nvSpPr>
        <p:spPr>
          <a:xfrm>
            <a:off x="8551645" y="6034489"/>
            <a:ext cx="4042458" cy="55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lnSpcReduction="1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def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Milind </a:t>
            </a:r>
            <a:r>
              <a:rPr lang="en-US" b="1" dirty="0" err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Chabbi</a:t>
            </a:r>
            <a:endParaRPr lang="en-US" b="1" dirty="0">
              <a:solidFill>
                <a:schemeClr val="tx1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" name="内容占位符 3">
            <a:extLst>
              <a:ext uri="{FF2B5EF4-FFF2-40B4-BE49-F238E27FC236}">
                <a16:creationId xmlns:a16="http://schemas.microsoft.com/office/drawing/2014/main" id="{65603F9F-F868-4743-A0BE-6C8E53F1E134}"/>
              </a:ext>
            </a:extLst>
          </p:cNvPr>
          <p:cNvSpPr txBox="1">
            <a:spLocks/>
          </p:cNvSpPr>
          <p:nvPr/>
        </p:nvSpPr>
        <p:spPr>
          <a:xfrm>
            <a:off x="8654730" y="6562484"/>
            <a:ext cx="4224625" cy="506806"/>
          </a:xfrm>
          <a:prstGeom prst="rect">
            <a:avLst/>
          </a:prstGeom>
        </p:spPr>
        <p:txBody>
          <a:bodyPr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sz="2400" dirty="0">
                <a:solidFill>
                  <a:schemeClr val="tx1"/>
                </a:solidFill>
              </a:rPr>
              <a:t>Scalable Machines Research</a:t>
            </a:r>
          </a:p>
          <a:p>
            <a:pPr hangingPunct="1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83C5F-8487-0045-A4BF-AA023C7C7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425" y="276100"/>
            <a:ext cx="1342758" cy="2215551"/>
          </a:xfrm>
          <a:prstGeom prst="rect">
            <a:avLst/>
          </a:prstGeom>
        </p:spPr>
      </p:pic>
      <p:sp>
        <p:nvSpPr>
          <p:cNvPr id="10" name="Pengfei Su…">
            <a:extLst>
              <a:ext uri="{FF2B5EF4-FFF2-40B4-BE49-F238E27FC236}">
                <a16:creationId xmlns:a16="http://schemas.microsoft.com/office/drawing/2014/main" id="{6FDA4BBD-C28E-464E-9303-77EA0229CB06}"/>
              </a:ext>
            </a:extLst>
          </p:cNvPr>
          <p:cNvSpPr txBox="1">
            <a:spLocks/>
          </p:cNvSpPr>
          <p:nvPr/>
        </p:nvSpPr>
        <p:spPr>
          <a:xfrm>
            <a:off x="1735294" y="7850711"/>
            <a:ext cx="1892382" cy="485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25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def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Xu Liu</a:t>
            </a:r>
          </a:p>
        </p:txBody>
      </p:sp>
      <p:sp>
        <p:nvSpPr>
          <p:cNvPr id="13" name="Pengfei Su…">
            <a:extLst>
              <a:ext uri="{FF2B5EF4-FFF2-40B4-BE49-F238E27FC236}">
                <a16:creationId xmlns:a16="http://schemas.microsoft.com/office/drawing/2014/main" id="{CDA4B5A1-3420-A04B-B732-D5A4C03E7DE2}"/>
              </a:ext>
            </a:extLst>
          </p:cNvPr>
          <p:cNvSpPr txBox="1">
            <a:spLocks/>
          </p:cNvSpPr>
          <p:nvPr/>
        </p:nvSpPr>
        <p:spPr>
          <a:xfrm>
            <a:off x="4994294" y="5986221"/>
            <a:ext cx="4042458" cy="55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lnSpcReduction="1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>
              <a:def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 err="1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Hailong</a:t>
            </a:r>
            <a:r>
              <a:rPr lang="en-US" b="1" dirty="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rPr>
              <a:t> Yang</a:t>
            </a:r>
          </a:p>
        </p:txBody>
      </p:sp>
      <p:sp>
        <p:nvSpPr>
          <p:cNvPr id="14" name="内容占位符 3">
            <a:extLst>
              <a:ext uri="{FF2B5EF4-FFF2-40B4-BE49-F238E27FC236}">
                <a16:creationId xmlns:a16="http://schemas.microsoft.com/office/drawing/2014/main" id="{7E5DBE35-0C50-E74F-8458-7B12ED93BA06}"/>
              </a:ext>
            </a:extLst>
          </p:cNvPr>
          <p:cNvSpPr txBox="1">
            <a:spLocks/>
          </p:cNvSpPr>
          <p:nvPr/>
        </p:nvSpPr>
        <p:spPr>
          <a:xfrm>
            <a:off x="5645030" y="6562106"/>
            <a:ext cx="2962267" cy="506806"/>
          </a:xfrm>
          <a:prstGeom prst="rect">
            <a:avLst/>
          </a:prstGeom>
        </p:spPr>
        <p:txBody>
          <a:bodyPr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sz="2400" dirty="0" err="1">
                <a:solidFill>
                  <a:schemeClr val="tx1"/>
                </a:solidFill>
              </a:rPr>
              <a:t>Beihang</a:t>
            </a:r>
            <a:r>
              <a:rPr lang="en-US" sz="2400" dirty="0">
                <a:solidFill>
                  <a:schemeClr val="tx1"/>
                </a:solidFill>
              </a:rPr>
              <a:t> University</a:t>
            </a:r>
          </a:p>
          <a:p>
            <a:pPr hangingPunct="1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内容占位符 3">
            <a:extLst>
              <a:ext uri="{FF2B5EF4-FFF2-40B4-BE49-F238E27FC236}">
                <a16:creationId xmlns:a16="http://schemas.microsoft.com/office/drawing/2014/main" id="{5FE2D5B5-BF0C-894A-A27C-6C1831D5E7C6}"/>
              </a:ext>
            </a:extLst>
          </p:cNvPr>
          <p:cNvSpPr txBox="1">
            <a:spLocks/>
          </p:cNvSpPr>
          <p:nvPr/>
        </p:nvSpPr>
        <p:spPr>
          <a:xfrm>
            <a:off x="660256" y="8336206"/>
            <a:ext cx="4042459" cy="485495"/>
          </a:xfrm>
          <a:prstGeom prst="rect">
            <a:avLst/>
          </a:prstGeom>
        </p:spPr>
        <p:txBody>
          <a:bodyPr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US" sz="2400" dirty="0">
                <a:solidFill>
                  <a:schemeClr val="tx1"/>
                </a:solidFill>
              </a:rPr>
              <a:t>College of William &amp; Mary</a:t>
            </a:r>
          </a:p>
          <a:p>
            <a:pPr hangingPunct="1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1047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mporal value locality…">
            <a:extLst>
              <a:ext uri="{FF2B5EF4-FFF2-40B4-BE49-F238E27FC236}">
                <a16:creationId xmlns:a16="http://schemas.microsoft.com/office/drawing/2014/main" id="{C3BC638D-3A1F-1846-9AA8-EDF1A98E1EE1}"/>
              </a:ext>
            </a:extLst>
          </p:cNvPr>
          <p:cNvSpPr txBox="1">
            <a:spLocks/>
          </p:cNvSpPr>
          <p:nvPr/>
        </p:nvSpPr>
        <p:spPr>
          <a:xfrm>
            <a:off x="-284656" y="1222306"/>
            <a:ext cx="13574111" cy="744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914400" indent="-457200" hangingPunct="1"/>
            <a:r>
              <a:rPr lang="en-US" dirty="0"/>
              <a:t>Intercept every memory load</a:t>
            </a:r>
          </a:p>
          <a:p>
            <a:pPr marL="914400" indent="-457200" hangingPunct="1"/>
            <a:r>
              <a:rPr lang="en-US" dirty="0"/>
              <a:t>Obtain data object’ address range</a:t>
            </a:r>
          </a:p>
          <a:p>
            <a:pPr marL="914400" indent="-457200" hangingPunct="1"/>
            <a:endParaRPr lang="en-US" dirty="0"/>
          </a:p>
          <a:p>
            <a:pPr marL="914400" indent="-457200" hangingPunct="1"/>
            <a:endParaRPr lang="en-US" dirty="0"/>
          </a:p>
          <a:p>
            <a:pPr marL="914400" indent="-457200" hangingPunct="1"/>
            <a:r>
              <a:rPr lang="en-US" dirty="0"/>
              <a:t>On a memory load</a:t>
            </a:r>
          </a:p>
          <a:p>
            <a:pPr marL="914400" indent="-457200" hangingPunct="1"/>
            <a:endParaRPr lang="en-US" dirty="0"/>
          </a:p>
          <a:p>
            <a:pPr marL="914400" indent="-457200" hangingPunct="1"/>
            <a:endParaRPr lang="en-US" dirty="0"/>
          </a:p>
          <a:p>
            <a:pPr marL="914400" indent="-457200" hangingPunct="1"/>
            <a:endParaRPr lang="en-US" dirty="0"/>
          </a:p>
          <a:p>
            <a:pPr marL="1358900" lvl="1" indent="-457200" hangingPunct="1"/>
            <a:endParaRPr lang="en-US" dirty="0"/>
          </a:p>
          <a:p>
            <a:pPr marL="914400" indent="-457200" hangingPunct="1"/>
            <a:endParaRPr lang="en-US" dirty="0"/>
          </a:p>
          <a:p>
            <a:pPr marL="914400" lvl="1" indent="0" hangingPunct="1">
              <a:buNone/>
            </a:pPr>
            <a:endParaRPr lang="en-US" sz="2800" dirty="0"/>
          </a:p>
          <a:p>
            <a:pPr marL="1295400" lvl="1" indent="-381000" hangingPunct="1"/>
            <a:endParaRPr lang="en-US" sz="2800" dirty="0"/>
          </a:p>
          <a:p>
            <a:pPr marL="1295400" lvl="1" indent="-381000" hangingPunct="1"/>
            <a:endParaRPr lang="en-US" sz="2800" dirty="0"/>
          </a:p>
          <a:p>
            <a:pPr marL="1295400" lvl="1" indent="-381000" hangingPunct="1"/>
            <a:endParaRPr lang="en-US" sz="2800" dirty="0"/>
          </a:p>
          <a:p>
            <a:pPr marL="1295400" lvl="1" indent="-381000" hangingPunct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2DDC2-E816-9E4F-A782-E15CE995D0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3164C2-DED2-E042-B3D6-9B3C785E1434}"/>
              </a:ext>
            </a:extLst>
          </p:cNvPr>
          <p:cNvSpPr/>
          <p:nvPr/>
        </p:nvSpPr>
        <p:spPr>
          <a:xfrm>
            <a:off x="952681" y="2656095"/>
            <a:ext cx="534312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Static object: </a:t>
            </a:r>
            <a:r>
              <a:rPr lang="en-US" sz="2600" dirty="0"/>
              <a:t>Access symbol table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F80A5C-C000-5645-B3F4-3D0D7301C7E1}"/>
              </a:ext>
            </a:extLst>
          </p:cNvPr>
          <p:cNvSpPr/>
          <p:nvPr/>
        </p:nvSpPr>
        <p:spPr>
          <a:xfrm>
            <a:off x="1111536" y="3410138"/>
            <a:ext cx="100527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Dynamic object: </a:t>
            </a:r>
            <a:r>
              <a:rPr lang="en-US" sz="2600" dirty="0"/>
              <a:t>Intercept malloc() family of functions and </a:t>
            </a:r>
            <a:r>
              <a:rPr lang="en-US" sz="2600" dirty="0" err="1"/>
              <a:t>mmap</a:t>
            </a:r>
            <a:r>
              <a:rPr lang="en-US" sz="2600" dirty="0"/>
              <a:t>()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4" name="Temporal Value Locality Detection">
            <a:extLst>
              <a:ext uri="{FF2B5EF4-FFF2-40B4-BE49-F238E27FC236}">
                <a16:creationId xmlns:a16="http://schemas.microsoft.com/office/drawing/2014/main" id="{94F02C27-BB96-8547-A49E-2CDF7E10B743}"/>
              </a:ext>
            </a:extLst>
          </p:cNvPr>
          <p:cNvSpPr txBox="1">
            <a:spLocks/>
          </p:cNvSpPr>
          <p:nvPr/>
        </p:nvSpPr>
        <p:spPr>
          <a:xfrm>
            <a:off x="476815" y="23988"/>
            <a:ext cx="12442390" cy="145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47320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7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4400" dirty="0"/>
              <a:t>LoadSpy: Spatial Load Redundancy Detection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8BCDD810-B297-FC47-8550-1ADB13A30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416185"/>
              </p:ext>
            </p:extLst>
          </p:nvPr>
        </p:nvGraphicFramePr>
        <p:xfrm>
          <a:off x="4490104" y="5643620"/>
          <a:ext cx="4441015" cy="1127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9419">
                  <a:extLst>
                    <a:ext uri="{9D8B030D-6E8A-4147-A177-3AD203B41FA5}">
                      <a16:colId xmlns:a16="http://schemas.microsoft.com/office/drawing/2014/main" val="3126705394"/>
                    </a:ext>
                  </a:extLst>
                </a:gridCol>
                <a:gridCol w="2821596">
                  <a:extLst>
                    <a:ext uri="{9D8B030D-6E8A-4147-A177-3AD203B41FA5}">
                      <a16:colId xmlns:a16="http://schemas.microsoft.com/office/drawing/2014/main" val="628082001"/>
                    </a:ext>
                  </a:extLst>
                </a:gridCol>
              </a:tblGrid>
              <a:tr h="386314">
                <a:tc>
                  <a:txBody>
                    <a:bodyPr/>
                    <a:lstStyle/>
                    <a:p>
                      <a:r>
                        <a:rPr lang="en-US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Previous 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165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Array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a[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88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229992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06CB9240-1834-4645-8518-2BDDB9EA9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715580"/>
              </p:ext>
            </p:extLst>
          </p:nvPr>
        </p:nvGraphicFramePr>
        <p:xfrm>
          <a:off x="4350289" y="8087484"/>
          <a:ext cx="4720644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6774">
                  <a:extLst>
                    <a:ext uri="{9D8B030D-6E8A-4147-A177-3AD203B41FA5}">
                      <a16:colId xmlns:a16="http://schemas.microsoft.com/office/drawing/2014/main" val="2602162971"/>
                    </a:ext>
                  </a:extLst>
                </a:gridCol>
                <a:gridCol w="786774">
                  <a:extLst>
                    <a:ext uri="{9D8B030D-6E8A-4147-A177-3AD203B41FA5}">
                      <a16:colId xmlns:a16="http://schemas.microsoft.com/office/drawing/2014/main" val="108240519"/>
                    </a:ext>
                  </a:extLst>
                </a:gridCol>
                <a:gridCol w="786774">
                  <a:extLst>
                    <a:ext uri="{9D8B030D-6E8A-4147-A177-3AD203B41FA5}">
                      <a16:colId xmlns:a16="http://schemas.microsoft.com/office/drawing/2014/main" val="322287261"/>
                    </a:ext>
                  </a:extLst>
                </a:gridCol>
                <a:gridCol w="786774">
                  <a:extLst>
                    <a:ext uri="{9D8B030D-6E8A-4147-A177-3AD203B41FA5}">
                      <a16:colId xmlns:a16="http://schemas.microsoft.com/office/drawing/2014/main" val="2039479054"/>
                    </a:ext>
                  </a:extLst>
                </a:gridCol>
                <a:gridCol w="786774">
                  <a:extLst>
                    <a:ext uri="{9D8B030D-6E8A-4147-A177-3AD203B41FA5}">
                      <a16:colId xmlns:a16="http://schemas.microsoft.com/office/drawing/2014/main" val="357435780"/>
                    </a:ext>
                  </a:extLst>
                </a:gridCol>
                <a:gridCol w="786774">
                  <a:extLst>
                    <a:ext uri="{9D8B030D-6E8A-4147-A177-3AD203B41FA5}">
                      <a16:colId xmlns:a16="http://schemas.microsoft.com/office/drawing/2014/main" val="2448940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a[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a[j]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01421847"/>
                  </a:ext>
                </a:extLst>
              </a:tr>
            </a:tbl>
          </a:graphicData>
        </a:graphic>
      </p:graphicFrame>
      <p:sp>
        <p:nvSpPr>
          <p:cNvPr id="30" name="Right Brace 29">
            <a:extLst>
              <a:ext uri="{FF2B5EF4-FFF2-40B4-BE49-F238E27FC236}">
                <a16:creationId xmlns:a16="http://schemas.microsoft.com/office/drawing/2014/main" id="{DD221103-9AD0-6D43-A4CE-DD8505A5504C}"/>
              </a:ext>
            </a:extLst>
          </p:cNvPr>
          <p:cNvSpPr/>
          <p:nvPr/>
        </p:nvSpPr>
        <p:spPr>
          <a:xfrm rot="5400000">
            <a:off x="6592616" y="7011536"/>
            <a:ext cx="235990" cy="3129566"/>
          </a:xfrm>
          <a:prstGeom prst="rightBrace">
            <a:avLst>
              <a:gd name="adj1" fmla="val 0"/>
              <a:gd name="adj2" fmla="val 48333"/>
            </a:avLst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99EB30-81C7-FC4C-8CA2-2EAEA672CF7C}"/>
              </a:ext>
            </a:extLst>
          </p:cNvPr>
          <p:cNvSpPr/>
          <p:nvPr/>
        </p:nvSpPr>
        <p:spPr>
          <a:xfrm>
            <a:off x="6223326" y="8638965"/>
            <a:ext cx="1176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Array a</a:t>
            </a: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D074CF15-C18A-C742-984F-49F35FF6308C}"/>
              </a:ext>
            </a:extLst>
          </p:cNvPr>
          <p:cNvCxnSpPr>
            <a:cxnSpLocks/>
            <a:endCxn id="28" idx="1"/>
          </p:cNvCxnSpPr>
          <p:nvPr/>
        </p:nvCxnSpPr>
        <p:spPr>
          <a:xfrm rot="10800000">
            <a:off x="4490104" y="6207617"/>
            <a:ext cx="2526878" cy="1840450"/>
          </a:xfrm>
          <a:prstGeom prst="curvedConnector3">
            <a:avLst>
              <a:gd name="adj1" fmla="val 109047"/>
            </a:avLst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693C959-4385-504A-8A98-9891146EC0B5}"/>
              </a:ext>
            </a:extLst>
          </p:cNvPr>
          <p:cNvCxnSpPr>
            <a:cxnSpLocks/>
          </p:cNvCxnSpPr>
          <p:nvPr/>
        </p:nvCxnSpPr>
        <p:spPr>
          <a:xfrm>
            <a:off x="6979215" y="7596312"/>
            <a:ext cx="1" cy="491172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6EC66BFB-B696-F649-9AC8-718589A58952}"/>
              </a:ext>
            </a:extLst>
          </p:cNvPr>
          <p:cNvSpPr/>
          <p:nvPr/>
        </p:nvSpPr>
        <p:spPr>
          <a:xfrm>
            <a:off x="5874588" y="7169961"/>
            <a:ext cx="1896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Current load</a:t>
            </a: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79B375E2-AB9C-3148-8A92-BFF2A6BDCAB9}"/>
              </a:ext>
            </a:extLst>
          </p:cNvPr>
          <p:cNvSpPr/>
          <p:nvPr/>
        </p:nvSpPr>
        <p:spPr>
          <a:xfrm>
            <a:off x="9787444" y="6982949"/>
            <a:ext cx="2619891" cy="754043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ysClr val="windowText" lastClr="000000"/>
                </a:solidFill>
              </a:rPr>
              <a:t>a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[</a:t>
            </a:r>
            <a:r>
              <a:rPr lang="en-US" sz="1800" dirty="0">
                <a:solidFill>
                  <a:sysClr val="windowText" lastClr="000000"/>
                </a:solidFill>
              </a:rPr>
              <a:t>i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] = a[j]?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BEA29AD6-2C65-B74F-A692-F5E9C0C376D8}"/>
              </a:ext>
            </a:extLst>
          </p:cNvPr>
          <p:cNvCxnSpPr>
            <a:cxnSpLocks/>
          </p:cNvCxnSpPr>
          <p:nvPr/>
        </p:nvCxnSpPr>
        <p:spPr>
          <a:xfrm flipV="1">
            <a:off x="7016981" y="7320553"/>
            <a:ext cx="2808229" cy="727513"/>
          </a:xfrm>
          <a:prstGeom prst="curvedConnector3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657672EA-EB6E-2640-87DD-62598001B106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8931119" y="6207618"/>
            <a:ext cx="2166271" cy="775331"/>
          </a:xfrm>
          <a:prstGeom prst="curvedConnector2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0F85B4C-7F6F-5D49-A1E7-B6205BE92743}"/>
              </a:ext>
            </a:extLst>
          </p:cNvPr>
          <p:cNvCxnSpPr>
            <a:cxnSpLocks/>
          </p:cNvCxnSpPr>
          <p:nvPr/>
        </p:nvCxnSpPr>
        <p:spPr>
          <a:xfrm>
            <a:off x="11087114" y="7736992"/>
            <a:ext cx="1" cy="491172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=?…">
            <a:extLst>
              <a:ext uri="{FF2B5EF4-FFF2-40B4-BE49-F238E27FC236}">
                <a16:creationId xmlns:a16="http://schemas.microsoft.com/office/drawing/2014/main" id="{CEB0E4E7-7007-3943-BB97-EADA4F1DCDCD}"/>
              </a:ext>
            </a:extLst>
          </p:cNvPr>
          <p:cNvSpPr txBox="1"/>
          <p:nvPr/>
        </p:nvSpPr>
        <p:spPr>
          <a:xfrm>
            <a:off x="10250617" y="8184098"/>
            <a:ext cx="162854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n-US" sz="2400" dirty="0"/>
              <a:t>R</a:t>
            </a:r>
            <a:r>
              <a:rPr sz="2400" dirty="0"/>
              <a:t>edundant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2CB07A-745E-0749-B8BD-9427D3C7C0FF}"/>
              </a:ext>
            </a:extLst>
          </p:cNvPr>
          <p:cNvSpPr/>
          <p:nvPr/>
        </p:nvSpPr>
        <p:spPr>
          <a:xfrm>
            <a:off x="11195159" y="7666017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yes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B0C980-4996-A54E-BDEA-8331FD682EA0}"/>
              </a:ext>
            </a:extLst>
          </p:cNvPr>
          <p:cNvSpPr/>
          <p:nvPr/>
        </p:nvSpPr>
        <p:spPr>
          <a:xfrm>
            <a:off x="5437666" y="5159992"/>
            <a:ext cx="2545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Data object table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164CEE-BF3F-724F-B1AB-D0EC1F057D48}"/>
              </a:ext>
            </a:extLst>
          </p:cNvPr>
          <p:cNvSpPr/>
          <p:nvPr/>
        </p:nvSpPr>
        <p:spPr>
          <a:xfrm>
            <a:off x="476815" y="8087484"/>
            <a:ext cx="383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Memory access sequence</a:t>
            </a:r>
          </a:p>
        </p:txBody>
      </p:sp>
    </p:spTree>
    <p:extLst>
      <p:ext uri="{BB962C8B-B14F-4D97-AF65-F5344CB8AC3E}">
        <p14:creationId xmlns:p14="http://schemas.microsoft.com/office/powerpoint/2010/main" val="1481025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0" grpId="0" animBg="1"/>
      <p:bldP spid="31" grpId="0"/>
      <p:bldP spid="34" grpId="0"/>
      <p:bldP spid="35" grpId="0" animBg="1"/>
      <p:bldP spid="39" grpId="0" animBg="1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54294-4B9C-D24A-B129-E19B4EA172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8" name="Redundancy Attribution">
            <a:extLst>
              <a:ext uri="{FF2B5EF4-FFF2-40B4-BE49-F238E27FC236}">
                <a16:creationId xmlns:a16="http://schemas.microsoft.com/office/drawing/2014/main" id="{8AF56E63-0BB6-6043-A276-21C08C5CD5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dirty="0"/>
              <a:t>LoadSpy: </a:t>
            </a:r>
            <a:r>
              <a:rPr sz="4400" dirty="0"/>
              <a:t>Redundancy Attribution</a:t>
            </a:r>
          </a:p>
        </p:txBody>
      </p:sp>
      <p:sp>
        <p:nvSpPr>
          <p:cNvPr id="9" name="old operation">
            <a:extLst>
              <a:ext uri="{FF2B5EF4-FFF2-40B4-BE49-F238E27FC236}">
                <a16:creationId xmlns:a16="http://schemas.microsoft.com/office/drawing/2014/main" id="{CB8FB0F8-0C21-7441-B8CC-1E19BF21C15F}"/>
              </a:ext>
            </a:extLst>
          </p:cNvPr>
          <p:cNvSpPr/>
          <p:nvPr/>
        </p:nvSpPr>
        <p:spPr>
          <a:xfrm>
            <a:off x="1765283" y="6342022"/>
            <a:ext cx="2588951" cy="79272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186" tIns="54186" rIns="54186" bIns="54186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/>
              <a:t>old operation</a:t>
            </a:r>
          </a:p>
        </p:txBody>
      </p:sp>
      <p:sp>
        <p:nvSpPr>
          <p:cNvPr id="10" name="current operation">
            <a:extLst>
              <a:ext uri="{FF2B5EF4-FFF2-40B4-BE49-F238E27FC236}">
                <a16:creationId xmlns:a16="http://schemas.microsoft.com/office/drawing/2014/main" id="{BB2F97C1-C267-3540-872A-C909EA71F5C6}"/>
              </a:ext>
            </a:extLst>
          </p:cNvPr>
          <p:cNvSpPr/>
          <p:nvPr/>
        </p:nvSpPr>
        <p:spPr>
          <a:xfrm>
            <a:off x="8256866" y="6342022"/>
            <a:ext cx="2791805" cy="79272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186" tIns="54186" rIns="54186" bIns="54186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/>
              <a:t>current operation</a:t>
            </a:r>
          </a:p>
        </p:txBody>
      </p:sp>
      <p:sp>
        <p:nvSpPr>
          <p:cNvPr id="11" name="&lt;redundant with&gt;">
            <a:extLst>
              <a:ext uri="{FF2B5EF4-FFF2-40B4-BE49-F238E27FC236}">
                <a16:creationId xmlns:a16="http://schemas.microsoft.com/office/drawing/2014/main" id="{E10B3F6B-D698-DA4B-BE72-9C9446553078}"/>
              </a:ext>
            </a:extLst>
          </p:cNvPr>
          <p:cNvSpPr txBox="1"/>
          <p:nvPr/>
        </p:nvSpPr>
        <p:spPr>
          <a:xfrm>
            <a:off x="5036597" y="6481986"/>
            <a:ext cx="2512701" cy="512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&lt;redundant with&gt;</a:t>
            </a:r>
          </a:p>
        </p:txBody>
      </p:sp>
      <p:sp>
        <p:nvSpPr>
          <p:cNvPr id="12" name="new value">
            <a:extLst>
              <a:ext uri="{FF2B5EF4-FFF2-40B4-BE49-F238E27FC236}">
                <a16:creationId xmlns:a16="http://schemas.microsoft.com/office/drawing/2014/main" id="{6386BCC8-F459-AC45-8517-313D12BCF1D1}"/>
              </a:ext>
            </a:extLst>
          </p:cNvPr>
          <p:cNvSpPr/>
          <p:nvPr/>
        </p:nvSpPr>
        <p:spPr>
          <a:xfrm>
            <a:off x="10961520" y="6103384"/>
            <a:ext cx="1270001" cy="1270001"/>
          </a:xfrm>
          <a:prstGeom prst="ellipse">
            <a:avLst/>
          </a:prstGeom>
          <a:gradFill>
            <a:gsLst>
              <a:gs pos="0">
                <a:schemeClr val="accent5">
                  <a:hueOff val="260291"/>
                  <a:satOff val="1998"/>
                  <a:lumOff val="12368"/>
                </a:schemeClr>
              </a:gs>
              <a:gs pos="100000">
                <a:schemeClr val="accent5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new</a:t>
            </a:r>
            <a:r>
              <a:rPr dirty="0"/>
              <a:t> value</a:t>
            </a:r>
          </a:p>
        </p:txBody>
      </p:sp>
      <p:sp>
        <p:nvSpPr>
          <p:cNvPr id="13" name="old value">
            <a:extLst>
              <a:ext uri="{FF2B5EF4-FFF2-40B4-BE49-F238E27FC236}">
                <a16:creationId xmlns:a16="http://schemas.microsoft.com/office/drawing/2014/main" id="{149C6C40-8CC9-854B-81D6-0262171FFE30}"/>
              </a:ext>
            </a:extLst>
          </p:cNvPr>
          <p:cNvSpPr/>
          <p:nvPr/>
        </p:nvSpPr>
        <p:spPr>
          <a:xfrm>
            <a:off x="647127" y="6205515"/>
            <a:ext cx="1270001" cy="1270001"/>
          </a:xfrm>
          <a:prstGeom prst="ellipse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old</a:t>
            </a:r>
            <a:r>
              <a:rPr dirty="0"/>
              <a:t> value</a:t>
            </a:r>
          </a:p>
        </p:txBody>
      </p:sp>
      <p:cxnSp>
        <p:nvCxnSpPr>
          <p:cNvPr id="14" name="Connection Line">
            <a:extLst>
              <a:ext uri="{FF2B5EF4-FFF2-40B4-BE49-F238E27FC236}">
                <a16:creationId xmlns:a16="http://schemas.microsoft.com/office/drawing/2014/main" id="{B82D8378-8A32-CC41-936F-2C60B77002AB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4354234" y="6738386"/>
            <a:ext cx="682363" cy="0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</p:cxnSp>
      <p:cxnSp>
        <p:nvCxnSpPr>
          <p:cNvPr id="15" name="Connection Line">
            <a:extLst>
              <a:ext uri="{FF2B5EF4-FFF2-40B4-BE49-F238E27FC236}">
                <a16:creationId xmlns:a16="http://schemas.microsoft.com/office/drawing/2014/main" id="{765AFC06-8EC8-0645-BFEB-078751723EAD}"/>
              </a:ext>
            </a:extLst>
          </p:cNvPr>
          <p:cNvCxnSpPr>
            <a:cxnSpLocks/>
          </p:cNvCxnSpPr>
          <p:nvPr/>
        </p:nvCxnSpPr>
        <p:spPr>
          <a:xfrm flipH="1">
            <a:off x="7507058" y="6746787"/>
            <a:ext cx="749808" cy="0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&lt; (old context, new context), frequency &gt;">
                <a:extLst>
                  <a:ext uri="{FF2B5EF4-FFF2-40B4-BE49-F238E27FC236}">
                    <a16:creationId xmlns:a16="http://schemas.microsoft.com/office/drawing/2014/main" id="{79975051-1B41-EB43-9A49-E69E64FE4FEB}"/>
                  </a:ext>
                </a:extLst>
              </p:cNvPr>
              <p:cNvSpPr txBox="1"/>
              <p:nvPr/>
            </p:nvSpPr>
            <p:spPr>
              <a:xfrm>
                <a:off x="2942119" y="7587878"/>
                <a:ext cx="7120561" cy="5498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72248" tIns="72248" rIns="72248" bIns="72248" anchor="ctr">
                <a:spAutoFit/>
              </a:bodyPr>
              <a:lstStyle/>
              <a:p>
                <a:pPr algn="l" defTabSz="650240"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dirty="0"/>
                  <a:t>Redundancy pair: &lt;(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𝑙𝑜𝑎𝑑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𝑜𝑙𝑑</m:t>
                            </m:r>
                          </m:sub>
                        </m:sSub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𝑙𝑜𝑎𝑑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𝑛𝑒𝑤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), </a:t>
                </a:r>
                <a:r>
                  <a:rPr lang="en-US" sz="2400" dirty="0">
                    <a:solidFill>
                      <a:srgbClr val="00B050"/>
                    </a:solidFill>
                    <a:sym typeface="Helvetica"/>
                  </a:rPr>
                  <a:t>frequency</a:t>
                </a:r>
                <a:r>
                  <a:rPr lang="en-US" sz="2400" dirty="0">
                    <a:sym typeface="Helvetica"/>
                  </a:rPr>
                  <a:t>&gt;</a:t>
                </a:r>
              </a:p>
            </p:txBody>
          </p:sp>
        </mc:Choice>
        <mc:Fallback xmlns="">
          <p:sp>
            <p:nvSpPr>
              <p:cNvPr id="16" name="&lt; (old context, new context), frequency &gt;">
                <a:extLst>
                  <a:ext uri="{FF2B5EF4-FFF2-40B4-BE49-F238E27FC236}">
                    <a16:creationId xmlns:a16="http://schemas.microsoft.com/office/drawing/2014/main" id="{79975051-1B41-EB43-9A49-E69E64FE4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119" y="7587878"/>
                <a:ext cx="7120561" cy="549864"/>
              </a:xfrm>
              <a:prstGeom prst="rect">
                <a:avLst/>
              </a:prstGeom>
              <a:blipFill>
                <a:blip r:embed="rId4"/>
                <a:stretch>
                  <a:fillRect l="-1604" b="-15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ion Line">
            <a:extLst>
              <a:ext uri="{FF2B5EF4-FFF2-40B4-BE49-F238E27FC236}">
                <a16:creationId xmlns:a16="http://schemas.microsoft.com/office/drawing/2014/main" id="{44DB0D5A-FD22-7D46-8EB7-7823812CC3C7}"/>
              </a:ext>
            </a:extLst>
          </p:cNvPr>
          <p:cNvCxnSpPr>
            <a:cxnSpLocks/>
            <a:stCxn id="31" idx="0"/>
            <a:endCxn id="30" idx="2"/>
          </p:cNvCxnSpPr>
          <p:nvPr/>
        </p:nvCxnSpPr>
        <p:spPr>
          <a:xfrm flipV="1">
            <a:off x="5258055" y="2160856"/>
            <a:ext cx="1295145" cy="369344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19" name="Connection Line">
            <a:extLst>
              <a:ext uri="{FF2B5EF4-FFF2-40B4-BE49-F238E27FC236}">
                <a16:creationId xmlns:a16="http://schemas.microsoft.com/office/drawing/2014/main" id="{CDAD0292-D42C-DB49-B949-7EC9D167662D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4374039" y="3162340"/>
            <a:ext cx="884016" cy="393852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0" name="Connection Line">
            <a:extLst>
              <a:ext uri="{FF2B5EF4-FFF2-40B4-BE49-F238E27FC236}">
                <a16:creationId xmlns:a16="http://schemas.microsoft.com/office/drawing/2014/main" id="{39C9FE59-3C90-DA49-B032-F9CEDCE6C023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3267392" y="4188332"/>
            <a:ext cx="1039567" cy="530978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1" name="Connection Line">
            <a:extLst>
              <a:ext uri="{FF2B5EF4-FFF2-40B4-BE49-F238E27FC236}">
                <a16:creationId xmlns:a16="http://schemas.microsoft.com/office/drawing/2014/main" id="{B82F856F-4551-DA46-BAB5-F9F3CDFA15AF}"/>
              </a:ext>
            </a:extLst>
          </p:cNvPr>
          <p:cNvCxnSpPr>
            <a:cxnSpLocks/>
            <a:stCxn id="36" idx="0"/>
            <a:endCxn id="31" idx="2"/>
          </p:cNvCxnSpPr>
          <p:nvPr/>
        </p:nvCxnSpPr>
        <p:spPr>
          <a:xfrm flipH="1" flipV="1">
            <a:off x="5258055" y="3162340"/>
            <a:ext cx="928976" cy="393852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2" name="Connection Line">
            <a:extLst>
              <a:ext uri="{FF2B5EF4-FFF2-40B4-BE49-F238E27FC236}">
                <a16:creationId xmlns:a16="http://schemas.microsoft.com/office/drawing/2014/main" id="{1591209D-E3BB-6B44-A021-79656C40D529}"/>
              </a:ext>
            </a:extLst>
          </p:cNvPr>
          <p:cNvCxnSpPr>
            <a:cxnSpLocks/>
            <a:stCxn id="37" idx="0"/>
            <a:endCxn id="33" idx="2"/>
          </p:cNvCxnSpPr>
          <p:nvPr/>
        </p:nvCxnSpPr>
        <p:spPr>
          <a:xfrm flipH="1" flipV="1">
            <a:off x="4306960" y="4188332"/>
            <a:ext cx="575080" cy="530978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3" name="Connection Line">
            <a:extLst>
              <a:ext uri="{FF2B5EF4-FFF2-40B4-BE49-F238E27FC236}">
                <a16:creationId xmlns:a16="http://schemas.microsoft.com/office/drawing/2014/main" id="{32884CEC-8E7F-DF4C-BE4A-91C620CA9868}"/>
              </a:ext>
            </a:extLst>
          </p:cNvPr>
          <p:cNvCxnSpPr>
            <a:cxnSpLocks/>
            <a:stCxn id="38" idx="0"/>
            <a:endCxn id="36" idx="2"/>
          </p:cNvCxnSpPr>
          <p:nvPr/>
        </p:nvCxnSpPr>
        <p:spPr>
          <a:xfrm flipH="1" flipV="1">
            <a:off x="6187031" y="4188332"/>
            <a:ext cx="591488" cy="559973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4" name="Connection Line">
            <a:extLst>
              <a:ext uri="{FF2B5EF4-FFF2-40B4-BE49-F238E27FC236}">
                <a16:creationId xmlns:a16="http://schemas.microsoft.com/office/drawing/2014/main" id="{D2C036BC-0E84-2F4E-9786-1848A7C8756F}"/>
              </a:ext>
            </a:extLst>
          </p:cNvPr>
          <p:cNvCxnSpPr>
            <a:cxnSpLocks/>
            <a:stCxn id="32" idx="0"/>
            <a:endCxn id="30" idx="2"/>
          </p:cNvCxnSpPr>
          <p:nvPr/>
        </p:nvCxnSpPr>
        <p:spPr>
          <a:xfrm flipH="1" flipV="1">
            <a:off x="6553200" y="2160856"/>
            <a:ext cx="1359073" cy="369344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5" name="Connection Line">
            <a:extLst>
              <a:ext uri="{FF2B5EF4-FFF2-40B4-BE49-F238E27FC236}">
                <a16:creationId xmlns:a16="http://schemas.microsoft.com/office/drawing/2014/main" id="{B89D2DEF-07ED-874F-9A0A-2F19DCC30AF7}"/>
              </a:ext>
            </a:extLst>
          </p:cNvPr>
          <p:cNvCxnSpPr>
            <a:cxnSpLocks/>
            <a:stCxn id="35" idx="0"/>
            <a:endCxn id="32" idx="2"/>
          </p:cNvCxnSpPr>
          <p:nvPr/>
        </p:nvCxnSpPr>
        <p:spPr>
          <a:xfrm flipH="1" flipV="1">
            <a:off x="7912273" y="3162340"/>
            <a:ext cx="837646" cy="393852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6" name="Connection Line">
            <a:extLst>
              <a:ext uri="{FF2B5EF4-FFF2-40B4-BE49-F238E27FC236}">
                <a16:creationId xmlns:a16="http://schemas.microsoft.com/office/drawing/2014/main" id="{0F22784E-FBDE-DA4A-9B18-133B8CFD9286}"/>
              </a:ext>
            </a:extLst>
          </p:cNvPr>
          <p:cNvCxnSpPr>
            <a:cxnSpLocks/>
            <a:stCxn id="9" idx="0"/>
            <a:endCxn id="34" idx="2"/>
          </p:cNvCxnSpPr>
          <p:nvPr/>
        </p:nvCxnSpPr>
        <p:spPr>
          <a:xfrm flipV="1">
            <a:off x="3059759" y="5351450"/>
            <a:ext cx="207633" cy="990572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7" name="Connection Line">
            <a:extLst>
              <a:ext uri="{FF2B5EF4-FFF2-40B4-BE49-F238E27FC236}">
                <a16:creationId xmlns:a16="http://schemas.microsoft.com/office/drawing/2014/main" id="{7EE6218A-27A0-EC4A-B4FD-C4F1E72B1B31}"/>
              </a:ext>
            </a:extLst>
          </p:cNvPr>
          <p:cNvCxnSpPr>
            <a:cxnSpLocks/>
            <a:stCxn id="39" idx="0"/>
            <a:endCxn id="32" idx="2"/>
          </p:cNvCxnSpPr>
          <p:nvPr/>
        </p:nvCxnSpPr>
        <p:spPr>
          <a:xfrm flipV="1">
            <a:off x="7468475" y="3162340"/>
            <a:ext cx="443798" cy="393852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8" name="Connection Line">
            <a:extLst>
              <a:ext uri="{FF2B5EF4-FFF2-40B4-BE49-F238E27FC236}">
                <a16:creationId xmlns:a16="http://schemas.microsoft.com/office/drawing/2014/main" id="{99D0D23E-4FA3-C94D-AA97-3AC40D88F16A}"/>
              </a:ext>
            </a:extLst>
          </p:cNvPr>
          <p:cNvCxnSpPr>
            <a:cxnSpLocks/>
            <a:stCxn id="40" idx="0"/>
            <a:endCxn id="35" idx="2"/>
          </p:cNvCxnSpPr>
          <p:nvPr/>
        </p:nvCxnSpPr>
        <p:spPr>
          <a:xfrm flipV="1">
            <a:off x="8232627" y="4188332"/>
            <a:ext cx="517292" cy="559973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</p:cxnSp>
      <p:cxnSp>
        <p:nvCxnSpPr>
          <p:cNvPr id="29" name="Connection Line">
            <a:extLst>
              <a:ext uri="{FF2B5EF4-FFF2-40B4-BE49-F238E27FC236}">
                <a16:creationId xmlns:a16="http://schemas.microsoft.com/office/drawing/2014/main" id="{159C9464-B7DD-954B-AF5C-1D36A9644DB7}"/>
              </a:ext>
            </a:extLst>
          </p:cNvPr>
          <p:cNvCxnSpPr>
            <a:cxnSpLocks/>
            <a:stCxn id="35" idx="2"/>
            <a:endCxn id="10" idx="0"/>
          </p:cNvCxnSpPr>
          <p:nvPr/>
        </p:nvCxnSpPr>
        <p:spPr>
          <a:xfrm>
            <a:off x="8749919" y="4188332"/>
            <a:ext cx="902850" cy="215369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</p:cxnSp>
      <p:sp>
        <p:nvSpPr>
          <p:cNvPr id="30" name="main()">
            <a:extLst>
              <a:ext uri="{FF2B5EF4-FFF2-40B4-BE49-F238E27FC236}">
                <a16:creationId xmlns:a16="http://schemas.microsoft.com/office/drawing/2014/main" id="{99E19BC2-677B-D147-837B-D398D12E9E36}"/>
              </a:ext>
            </a:extLst>
          </p:cNvPr>
          <p:cNvSpPr/>
          <p:nvPr/>
        </p:nvSpPr>
        <p:spPr>
          <a:xfrm>
            <a:off x="6045200" y="1528716"/>
            <a:ext cx="1016000" cy="6321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main()</a:t>
            </a:r>
          </a:p>
        </p:txBody>
      </p:sp>
      <p:sp>
        <p:nvSpPr>
          <p:cNvPr id="31" name="A()">
            <a:extLst>
              <a:ext uri="{FF2B5EF4-FFF2-40B4-BE49-F238E27FC236}">
                <a16:creationId xmlns:a16="http://schemas.microsoft.com/office/drawing/2014/main" id="{3CC9B55F-19A6-BC4B-971D-8DC8F9C5A97F}"/>
              </a:ext>
            </a:extLst>
          </p:cNvPr>
          <p:cNvSpPr/>
          <p:nvPr/>
        </p:nvSpPr>
        <p:spPr>
          <a:xfrm>
            <a:off x="4750054" y="2530200"/>
            <a:ext cx="1016001" cy="6321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A()</a:t>
            </a:r>
          </a:p>
        </p:txBody>
      </p:sp>
      <p:sp>
        <p:nvSpPr>
          <p:cNvPr id="32" name="E()">
            <a:extLst>
              <a:ext uri="{FF2B5EF4-FFF2-40B4-BE49-F238E27FC236}">
                <a16:creationId xmlns:a16="http://schemas.microsoft.com/office/drawing/2014/main" id="{33B433D3-2873-774F-9D1E-9930E04F6A35}"/>
              </a:ext>
            </a:extLst>
          </p:cNvPr>
          <p:cNvSpPr/>
          <p:nvPr/>
        </p:nvSpPr>
        <p:spPr>
          <a:xfrm>
            <a:off x="7404272" y="2530200"/>
            <a:ext cx="1016001" cy="6321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E()</a:t>
            </a:r>
          </a:p>
        </p:txBody>
      </p:sp>
      <p:sp>
        <p:nvSpPr>
          <p:cNvPr id="33" name="B()">
            <a:extLst>
              <a:ext uri="{FF2B5EF4-FFF2-40B4-BE49-F238E27FC236}">
                <a16:creationId xmlns:a16="http://schemas.microsoft.com/office/drawing/2014/main" id="{59930BEE-F66E-ED4D-9481-1AC35A93C9B1}"/>
              </a:ext>
            </a:extLst>
          </p:cNvPr>
          <p:cNvSpPr/>
          <p:nvPr/>
        </p:nvSpPr>
        <p:spPr>
          <a:xfrm>
            <a:off x="3798959" y="3556192"/>
            <a:ext cx="1016001" cy="6321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B()</a:t>
            </a:r>
          </a:p>
        </p:txBody>
      </p:sp>
      <p:sp>
        <p:nvSpPr>
          <p:cNvPr id="34" name="C()">
            <a:extLst>
              <a:ext uri="{FF2B5EF4-FFF2-40B4-BE49-F238E27FC236}">
                <a16:creationId xmlns:a16="http://schemas.microsoft.com/office/drawing/2014/main" id="{A3FB1A19-75D1-4042-87CF-0D5A93A9BB6E}"/>
              </a:ext>
            </a:extLst>
          </p:cNvPr>
          <p:cNvSpPr/>
          <p:nvPr/>
        </p:nvSpPr>
        <p:spPr>
          <a:xfrm>
            <a:off x="2759391" y="4719310"/>
            <a:ext cx="1016001" cy="6321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C()</a:t>
            </a:r>
          </a:p>
        </p:txBody>
      </p:sp>
      <p:sp>
        <p:nvSpPr>
          <p:cNvPr id="35" name="F()">
            <a:extLst>
              <a:ext uri="{FF2B5EF4-FFF2-40B4-BE49-F238E27FC236}">
                <a16:creationId xmlns:a16="http://schemas.microsoft.com/office/drawing/2014/main" id="{3FC44132-6CCB-8845-B7BD-15D39A66029B}"/>
              </a:ext>
            </a:extLst>
          </p:cNvPr>
          <p:cNvSpPr/>
          <p:nvPr/>
        </p:nvSpPr>
        <p:spPr>
          <a:xfrm>
            <a:off x="8241918" y="3556192"/>
            <a:ext cx="1016001" cy="6321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F()</a:t>
            </a:r>
          </a:p>
        </p:txBody>
      </p:sp>
      <p:sp>
        <p:nvSpPr>
          <p:cNvPr id="36" name="D()">
            <a:extLst>
              <a:ext uri="{FF2B5EF4-FFF2-40B4-BE49-F238E27FC236}">
                <a16:creationId xmlns:a16="http://schemas.microsoft.com/office/drawing/2014/main" id="{1ED3550B-5D51-A64C-AC0A-DA69E9D10E30}"/>
              </a:ext>
            </a:extLst>
          </p:cNvPr>
          <p:cNvSpPr/>
          <p:nvPr/>
        </p:nvSpPr>
        <p:spPr>
          <a:xfrm>
            <a:off x="5679030" y="3556192"/>
            <a:ext cx="1016001" cy="6321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/>
              <a:t>D()</a:t>
            </a:r>
          </a:p>
        </p:txBody>
      </p:sp>
      <p:sp>
        <p:nvSpPr>
          <p:cNvPr id="37" name="add">
            <a:extLst>
              <a:ext uri="{FF2B5EF4-FFF2-40B4-BE49-F238E27FC236}">
                <a16:creationId xmlns:a16="http://schemas.microsoft.com/office/drawing/2014/main" id="{B7B97F5A-1733-BB46-881F-6C1014DBF4E2}"/>
              </a:ext>
            </a:extLst>
          </p:cNvPr>
          <p:cNvSpPr/>
          <p:nvPr/>
        </p:nvSpPr>
        <p:spPr>
          <a:xfrm>
            <a:off x="4374039" y="4719310"/>
            <a:ext cx="1016001" cy="63214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add</a:t>
            </a:r>
          </a:p>
        </p:txBody>
      </p:sp>
      <p:sp>
        <p:nvSpPr>
          <p:cNvPr id="38" name="Rectangle">
            <a:extLst>
              <a:ext uri="{FF2B5EF4-FFF2-40B4-BE49-F238E27FC236}">
                <a16:creationId xmlns:a16="http://schemas.microsoft.com/office/drawing/2014/main" id="{44D9D323-1E10-5D40-B575-438373611F5E}"/>
              </a:ext>
            </a:extLst>
          </p:cNvPr>
          <p:cNvSpPr/>
          <p:nvPr/>
        </p:nvSpPr>
        <p:spPr>
          <a:xfrm>
            <a:off x="6270518" y="4748305"/>
            <a:ext cx="1016001" cy="63214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Rectangle">
            <a:extLst>
              <a:ext uri="{FF2B5EF4-FFF2-40B4-BE49-F238E27FC236}">
                <a16:creationId xmlns:a16="http://schemas.microsoft.com/office/drawing/2014/main" id="{71B80022-465C-4A48-98CE-66E8F0B080AC}"/>
              </a:ext>
            </a:extLst>
          </p:cNvPr>
          <p:cNvSpPr/>
          <p:nvPr/>
        </p:nvSpPr>
        <p:spPr>
          <a:xfrm>
            <a:off x="6960474" y="3556192"/>
            <a:ext cx="1016001" cy="63214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Rectangle">
            <a:extLst>
              <a:ext uri="{FF2B5EF4-FFF2-40B4-BE49-F238E27FC236}">
                <a16:creationId xmlns:a16="http://schemas.microsoft.com/office/drawing/2014/main" id="{584E73BB-74BE-BD46-9A5E-D564A5FE0949}"/>
              </a:ext>
            </a:extLst>
          </p:cNvPr>
          <p:cNvSpPr/>
          <p:nvPr/>
        </p:nvSpPr>
        <p:spPr>
          <a:xfrm>
            <a:off x="7724626" y="4748305"/>
            <a:ext cx="1016001" cy="63214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6CE4571D-0313-AD4F-9285-E930C5F5ED88}"/>
              </a:ext>
            </a:extLst>
          </p:cNvPr>
          <p:cNvSpPr/>
          <p:nvPr/>
        </p:nvSpPr>
        <p:spPr>
          <a:xfrm>
            <a:off x="2043280" y="1716424"/>
            <a:ext cx="3915003" cy="4526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100" y="14128"/>
                </a:lnTo>
                <a:lnTo>
                  <a:pt x="8858" y="8550"/>
                </a:lnTo>
                <a:lnTo>
                  <a:pt x="14557" y="3333"/>
                </a:lnTo>
                <a:lnTo>
                  <a:pt x="21600" y="0"/>
                </a:lnTo>
              </a:path>
            </a:pathLst>
          </a:custGeom>
          <a:ln w="38100">
            <a:solidFill>
              <a:schemeClr val="accent1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0A4B9003-5B75-554C-95B1-85450FB08F75}"/>
              </a:ext>
            </a:extLst>
          </p:cNvPr>
          <p:cNvSpPr/>
          <p:nvPr/>
        </p:nvSpPr>
        <p:spPr>
          <a:xfrm>
            <a:off x="7153342" y="1742174"/>
            <a:ext cx="3298245" cy="446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4950" y="8560"/>
                </a:lnTo>
                <a:lnTo>
                  <a:pt x="9429" y="3660"/>
                </a:lnTo>
                <a:lnTo>
                  <a:pt x="0" y="0"/>
                </a:lnTo>
              </a:path>
            </a:pathLst>
          </a:custGeom>
          <a:ln w="38100">
            <a:solidFill>
              <a:schemeClr val="accent5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ld context">
                <a:extLst>
                  <a:ext uri="{FF2B5EF4-FFF2-40B4-BE49-F238E27FC236}">
                    <a16:creationId xmlns:a16="http://schemas.microsoft.com/office/drawing/2014/main" id="{C10B7EF1-DA60-574F-B39A-30FCB8195C18}"/>
                  </a:ext>
                </a:extLst>
              </p:cNvPr>
              <p:cNvSpPr txBox="1"/>
              <p:nvPr/>
            </p:nvSpPr>
            <p:spPr>
              <a:xfrm rot="18806814">
                <a:off x="1739851" y="3026190"/>
                <a:ext cx="2868414" cy="4719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 defTabSz="650240">
                  <a:defRPr sz="2400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en-US" dirty="0">
                    <a:solidFill>
                      <a:schemeClr val="accent1"/>
                    </a:solidFill>
                  </a:rPr>
                  <a:t>old context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𝑙𝑜𝑎𝑑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𝑜𝑙𝑑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)</a:t>
                </a:r>
                <a:endParaRPr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3" name="old context">
                <a:extLst>
                  <a:ext uri="{FF2B5EF4-FFF2-40B4-BE49-F238E27FC236}">
                    <a16:creationId xmlns:a16="http://schemas.microsoft.com/office/drawing/2014/main" id="{C10B7EF1-DA60-574F-B39A-30FCB8195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06814">
                <a:off x="1739851" y="3026190"/>
                <a:ext cx="2868414" cy="471924"/>
              </a:xfrm>
              <a:prstGeom prst="rect">
                <a:avLst/>
              </a:prstGeom>
              <a:blipFill>
                <a:blip r:embed="rId6"/>
                <a:stretch>
                  <a:fillRect l="-4918" t="-4211" r="-7104" b="-78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new context">
                <a:extLst>
                  <a:ext uri="{FF2B5EF4-FFF2-40B4-BE49-F238E27FC236}">
                    <a16:creationId xmlns:a16="http://schemas.microsoft.com/office/drawing/2014/main" id="{27693638-71B3-214F-A3C5-7810A2447696}"/>
                  </a:ext>
                </a:extLst>
              </p:cNvPr>
              <p:cNvSpPr txBox="1"/>
              <p:nvPr/>
            </p:nvSpPr>
            <p:spPr>
              <a:xfrm rot="3000000">
                <a:off x="8322353" y="3200331"/>
                <a:ext cx="3118674" cy="5055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 defTabSz="650240">
                  <a:defRPr sz="2400">
                    <a:solidFill>
                      <a:schemeClr val="accent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en-US" dirty="0">
                    <a:solidFill>
                      <a:schemeClr val="accent5"/>
                    </a:solidFill>
                  </a:rPr>
                  <a:t>new context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𝑙𝑜𝑎𝑑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𝑛𝑒𝑤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)</a:t>
                </a:r>
                <a:endParaRPr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4" name="new context">
                <a:extLst>
                  <a:ext uri="{FF2B5EF4-FFF2-40B4-BE49-F238E27FC236}">
                    <a16:creationId xmlns:a16="http://schemas.microsoft.com/office/drawing/2014/main" id="{27693638-71B3-214F-A3C5-7810A2447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000000">
                <a:off x="8322353" y="3200331"/>
                <a:ext cx="3118674" cy="505588"/>
              </a:xfrm>
              <a:prstGeom prst="rect">
                <a:avLst/>
              </a:prstGeom>
              <a:blipFill>
                <a:blip r:embed="rId7"/>
                <a:stretch>
                  <a:fillRect l="-6878" t="-4186" r="-3704" b="-51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251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4" grpId="0" animBg="1" advAuto="0"/>
      <p:bldP spid="15" grpId="0" animBg="1" advAuto="0"/>
      <p:bldP spid="16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33" grpId="0" animBg="1" advAuto="0"/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39" grpId="0" animBg="1" advAuto="0"/>
      <p:bldP spid="40" grpId="0" animBg="1" advAuto="0"/>
      <p:bldP spid="41" grpId="0" animBg="1" advAuto="0"/>
      <p:bldP spid="42" grpId="0" animBg="1" advAuto="0"/>
      <p:bldP spid="43" grpId="0" animBg="1" advAuto="0"/>
      <p:bldP spid="4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mporal value locality…">
            <a:extLst>
              <a:ext uri="{FF2B5EF4-FFF2-40B4-BE49-F238E27FC236}">
                <a16:creationId xmlns:a16="http://schemas.microsoft.com/office/drawing/2014/main" id="{F653DE01-F130-D347-AA6D-5A46CC8C20C5}"/>
              </a:ext>
            </a:extLst>
          </p:cNvPr>
          <p:cNvSpPr txBox="1">
            <a:spLocks/>
          </p:cNvSpPr>
          <p:nvPr/>
        </p:nvSpPr>
        <p:spPr>
          <a:xfrm>
            <a:off x="-7106" y="1294963"/>
            <a:ext cx="12606805" cy="744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914400" indent="-457200" hangingPunct="1"/>
            <a:r>
              <a:rPr lang="en-US" dirty="0"/>
              <a:t>Redundancy scope</a:t>
            </a:r>
          </a:p>
          <a:p>
            <a:pPr marL="1358900" lvl="1" indent="-457200" hangingPunct="1"/>
            <a:r>
              <a:rPr lang="en-US" dirty="0"/>
              <a:t>Implies in which loop (if any) redundancy happens</a:t>
            </a:r>
          </a:p>
          <a:p>
            <a:pPr marL="914400" indent="-457200" hangingPunct="1"/>
            <a:endParaRPr lang="en-US" dirty="0"/>
          </a:p>
          <a:p>
            <a:pPr marL="914400" indent="-457200" hangingPunct="1"/>
            <a:endParaRPr lang="en-US" sz="2800" dirty="0"/>
          </a:p>
          <a:p>
            <a:pPr marL="1295400" lvl="1" indent="-381000" hangingPunct="1"/>
            <a:endParaRPr lang="en-US" sz="2800" dirty="0"/>
          </a:p>
          <a:p>
            <a:pPr marL="1295400" lvl="1" indent="-381000" hangingPunct="1"/>
            <a:endParaRPr lang="en-US" sz="2800" dirty="0"/>
          </a:p>
          <a:p>
            <a:pPr marL="1295400" lvl="1" indent="-381000" hangingPunct="1"/>
            <a:r>
              <a:rPr lang="en-US" sz="2800" dirty="0"/>
              <a:t>Identified by employing static interval analysis and a timestamp counter </a:t>
            </a:r>
          </a:p>
          <a:p>
            <a:pPr marL="1295400" lvl="1" indent="-381000" hangingPunct="1"/>
            <a:endParaRPr lang="en-US" sz="2800" dirty="0"/>
          </a:p>
          <a:p>
            <a:pPr marL="1295400" lvl="1" indent="-381000" hangingPunct="1"/>
            <a:endParaRPr lang="en-US" sz="2800" dirty="0"/>
          </a:p>
          <a:p>
            <a:pPr marL="1295400" lvl="1" indent="-381000" hangingPunct="1"/>
            <a:endParaRPr lang="en-US" sz="2800" dirty="0"/>
          </a:p>
          <a:p>
            <a:pPr marL="1295400" lvl="1" indent="-381000" hangingPunct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CB334-1860-074B-AC9B-4E18D010B5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EEB38F-7EBA-A04D-9927-47E21745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</p:spPr>
        <p:txBody>
          <a:bodyPr>
            <a:normAutofit/>
          </a:bodyPr>
          <a:lstStyle/>
          <a:p>
            <a:r>
              <a:rPr lang="en-US" sz="4400" dirty="0"/>
              <a:t>LoadSpy: Redundancy Scope Detection</a:t>
            </a:r>
          </a:p>
        </p:txBody>
      </p:sp>
      <p:sp>
        <p:nvSpPr>
          <p:cNvPr id="6" name="for(i=0; i&lt;N; ++i){     b[i] = exp(a[i]);…">
            <a:extLst>
              <a:ext uri="{FF2B5EF4-FFF2-40B4-BE49-F238E27FC236}">
                <a16:creationId xmlns:a16="http://schemas.microsoft.com/office/drawing/2014/main" id="{29878EF9-A392-9C4B-A20F-5B867663EB9E}"/>
              </a:ext>
            </a:extLst>
          </p:cNvPr>
          <p:cNvSpPr/>
          <p:nvPr/>
        </p:nvSpPr>
        <p:spPr>
          <a:xfrm>
            <a:off x="7328084" y="2916851"/>
            <a:ext cx="4753356" cy="143856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dirty="0">
                <a:solidFill>
                  <a:srgbClr val="FF0000"/>
                </a:solidFill>
              </a:rPr>
              <a:t>for(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=0;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&lt;M; ++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  <a:p>
            <a:pPr algn="l" defTabSz="830862">
              <a:defRPr sz="2800"/>
            </a:pPr>
            <a:r>
              <a:rPr lang="en-US" dirty="0"/>
              <a:t>  for (k=0; k&lt;N; ++k)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/>
              <a:t> += </a:t>
            </a:r>
            <a:r>
              <a:rPr lang="en-US" dirty="0">
                <a:solidFill>
                  <a:srgbClr val="FF0000"/>
                </a:solidFill>
              </a:rPr>
              <a:t>a[k]</a:t>
            </a:r>
            <a:r>
              <a:rPr lang="en-US" dirty="0"/>
              <a:t>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BA480-8CA6-0547-9ADE-436E8667DF27}"/>
              </a:ext>
            </a:extLst>
          </p:cNvPr>
          <p:cNvSpPr/>
          <p:nvPr/>
        </p:nvSpPr>
        <p:spPr>
          <a:xfrm>
            <a:off x="842974" y="4877307"/>
            <a:ext cx="4904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n-US" dirty="0"/>
              <a:t>Redundancy occurs in the inner loop</a:t>
            </a:r>
          </a:p>
        </p:txBody>
      </p:sp>
      <p:sp>
        <p:nvSpPr>
          <p:cNvPr id="8" name="for(i=0; i&lt;N; ++i){     b[i] = exp(a[i]);…">
            <a:extLst>
              <a:ext uri="{FF2B5EF4-FFF2-40B4-BE49-F238E27FC236}">
                <a16:creationId xmlns:a16="http://schemas.microsoft.com/office/drawing/2014/main" id="{ACB3AA7A-10AE-ED42-BDDF-53B971691A3F}"/>
              </a:ext>
            </a:extLst>
          </p:cNvPr>
          <p:cNvSpPr/>
          <p:nvPr/>
        </p:nvSpPr>
        <p:spPr>
          <a:xfrm>
            <a:off x="994359" y="2916852"/>
            <a:ext cx="4753356" cy="143856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dirty="0">
                <a:solidFill>
                  <a:schemeClr val="tx1"/>
                </a:solidFill>
              </a:rPr>
              <a:t>for</a:t>
            </a: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=0; </a:t>
            </a:r>
            <a:r>
              <a:rPr lang="en-US" dirty="0" err="1"/>
              <a:t>i</a:t>
            </a:r>
            <a:r>
              <a:rPr lang="en-US" dirty="0"/>
              <a:t>&lt;M; ++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pPr algn="l" defTabSz="830862">
              <a:defRPr sz="2800"/>
            </a:pP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for (k=0; k&lt;N; ++k)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/>
              <a:t> += </a:t>
            </a:r>
            <a:r>
              <a:rPr lang="en-US" dirty="0">
                <a:solidFill>
                  <a:srgbClr val="FF0000"/>
                </a:solidFill>
              </a:rPr>
              <a:t>a[k]</a:t>
            </a:r>
            <a:r>
              <a:rPr lang="en-US" dirty="0"/>
              <a:t>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5870F2-7083-1944-B90B-E9DE9E4C1D7E}"/>
              </a:ext>
            </a:extLst>
          </p:cNvPr>
          <p:cNvSpPr/>
          <p:nvPr/>
        </p:nvSpPr>
        <p:spPr>
          <a:xfrm>
            <a:off x="7176699" y="4902131"/>
            <a:ext cx="4904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n-US" dirty="0"/>
              <a:t>Redundancy occurs in the outer loop</a:t>
            </a:r>
          </a:p>
        </p:txBody>
      </p:sp>
    </p:spTree>
    <p:extLst>
      <p:ext uri="{BB962C8B-B14F-4D97-AF65-F5344CB8AC3E}">
        <p14:creationId xmlns:p14="http://schemas.microsoft.com/office/powerpoint/2010/main" val="3896411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79E9-1262-8945-AF66-E6D6D06E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04398"/>
            <a:ext cx="11099800" cy="1452894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0DD14-AAE4-C447-AA87-D6172C72E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Load redundancy On SPEC CPU2006</a:t>
            </a:r>
          </a:p>
          <a:p>
            <a:pPr lvl="1"/>
            <a:r>
              <a:rPr lang="en-US" dirty="0"/>
              <a:t>GCC-4.8.5 –O3 PGO (profile-guided optimization)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C8A2B-1093-2E46-8216-4841E68F69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6AA19-DDA3-5C42-94B5-12D57A7F5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70" y="3544045"/>
            <a:ext cx="6166828" cy="266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1C2394-AED2-2540-A28A-D5C2BF72E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402" y="3544045"/>
            <a:ext cx="6166828" cy="26655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350297-2374-AB49-B835-B690D5CC5C7A}"/>
              </a:ext>
            </a:extLst>
          </p:cNvPr>
          <p:cNvSpPr/>
          <p:nvPr/>
        </p:nvSpPr>
        <p:spPr>
          <a:xfrm>
            <a:off x="448692" y="6209554"/>
            <a:ext cx="5122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Temporal load redundancy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829E53-D718-6042-8BC2-C1507F6B6416}"/>
              </a:ext>
            </a:extLst>
          </p:cNvPr>
          <p:cNvSpPr/>
          <p:nvPr/>
        </p:nvSpPr>
        <p:spPr>
          <a:xfrm>
            <a:off x="6669746" y="6209552"/>
            <a:ext cx="5122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Spatial load redundancy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070811-E71F-6D4F-B873-FEAE89962D4A}"/>
                  </a:ext>
                </a:extLst>
              </p:cNvPr>
              <p:cNvSpPr txBox="1"/>
              <p:nvPr/>
            </p:nvSpPr>
            <p:spPr>
              <a:xfrm>
                <a:off x="919771" y="7132102"/>
                <a:ext cx="10333342" cy="8597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r>
                  <a:rPr lang="en-US" dirty="0"/>
                  <a:t>Load redundancy (%)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fPr>
                      <m:num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𝑇𝑜𝑡𝑎𝑙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 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𝑟𝑒𝑑𝑢𝑛𝑑𝑎𝑛𝑡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 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𝑚𝑒𝑚𝑜𝑟𝑦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 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𝑙𝑜𝑎𝑑𝑠</m:t>
                        </m:r>
                      </m:num>
                      <m:den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𝑇𝑜𝑡𝑎𝑙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 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𝑚𝑒𝑚𝑜𝑟𝑦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 </m:t>
                        </m:r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𝑙𝑜𝑎𝑑𝑠</m:t>
                        </m:r>
                      </m:den>
                    </m:f>
                  </m:oMath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070811-E71F-6D4F-B873-FEAE89962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71" y="7132102"/>
                <a:ext cx="10333342" cy="859787"/>
              </a:xfrm>
              <a:prstGeom prst="rect">
                <a:avLst/>
              </a:prstGeom>
              <a:blipFill>
                <a:blip r:embed="rId5"/>
                <a:stretch>
                  <a:fillRect l="-2211" t="-5882" r="-491" b="-205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626943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79E9-1262-8945-AF66-E6D6D06E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04398"/>
            <a:ext cx="11099800" cy="1452894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0DD14-AAE4-C447-AA87-D6172C72E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1733550"/>
            <a:ext cx="11099800" cy="6286500"/>
          </a:xfrm>
        </p:spPr>
        <p:txBody>
          <a:bodyPr/>
          <a:lstStyle/>
          <a:p>
            <a:r>
              <a:rPr lang="en-US" dirty="0"/>
              <a:t>Time overhead on SPEC CPU2006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C8A2B-1093-2E46-8216-4841E68F69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DABF8D-F524-3F45-835F-C23F31472AB2}"/>
              </a:ext>
            </a:extLst>
          </p:cNvPr>
          <p:cNvSpPr/>
          <p:nvPr/>
        </p:nvSpPr>
        <p:spPr>
          <a:xfrm>
            <a:off x="8192339" y="3481391"/>
            <a:ext cx="5122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Temporal load redundancy detection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F6A3AE-BEE3-3841-932A-AAEEBFB49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14" y="2290893"/>
            <a:ext cx="8391505" cy="34609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0B83C9-FEA6-EA4E-BBDA-D506F43A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14" y="5629342"/>
            <a:ext cx="8391505" cy="34609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3DF5258-0A99-294B-8704-3E2AE48493F4}"/>
              </a:ext>
            </a:extLst>
          </p:cNvPr>
          <p:cNvSpPr/>
          <p:nvPr/>
        </p:nvSpPr>
        <p:spPr>
          <a:xfrm>
            <a:off x="8192339" y="6918814"/>
            <a:ext cx="5122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Spatial load redundancy detection</a:t>
            </a:r>
          </a:p>
        </p:txBody>
      </p:sp>
    </p:spTree>
    <p:extLst>
      <p:ext uri="{BB962C8B-B14F-4D97-AF65-F5344CB8AC3E}">
        <p14:creationId xmlns:p14="http://schemas.microsoft.com/office/powerpoint/2010/main" val="6218566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24622C-042B-314F-92F9-0C1CD91E7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408951"/>
              </p:ext>
            </p:extLst>
          </p:nvPr>
        </p:nvGraphicFramePr>
        <p:xfrm>
          <a:off x="425458" y="1194257"/>
          <a:ext cx="11681461" cy="7787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82709">
                  <a:extLst>
                    <a:ext uri="{9D8B030D-6E8A-4147-A177-3AD203B41FA5}">
                      <a16:colId xmlns:a16="http://schemas.microsoft.com/office/drawing/2014/main" val="4254983653"/>
                    </a:ext>
                  </a:extLst>
                </a:gridCol>
                <a:gridCol w="3021495">
                  <a:extLst>
                    <a:ext uri="{9D8B030D-6E8A-4147-A177-3AD203B41FA5}">
                      <a16:colId xmlns:a16="http://schemas.microsoft.com/office/drawing/2014/main" val="2743340553"/>
                    </a:ext>
                  </a:extLst>
                </a:gridCol>
                <a:gridCol w="3458818">
                  <a:extLst>
                    <a:ext uri="{9D8B030D-6E8A-4147-A177-3AD203B41FA5}">
                      <a16:colId xmlns:a16="http://schemas.microsoft.com/office/drawing/2014/main" val="3026923562"/>
                    </a:ext>
                  </a:extLst>
                </a:gridCol>
                <a:gridCol w="3375439">
                  <a:extLst>
                    <a:ext uri="{9D8B030D-6E8A-4147-A177-3AD203B41FA5}">
                      <a16:colId xmlns:a16="http://schemas.microsoft.com/office/drawing/2014/main" val="177376005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23038227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Inefficiency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Speedup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163598"/>
                  </a:ext>
                </a:extLst>
              </a:tr>
              <a:tr h="370840">
                <a:tc rowSpan="14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Macro benchmark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359.botsspar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Inefficient register usage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Scalar replacement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8434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453.povray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Missing inline substitution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Function </a:t>
                      </a:r>
                      <a:r>
                        <a:rPr lang="en-US" sz="18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inlining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3886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464.h264ref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Missing inline substitution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Function </a:t>
                      </a:r>
                      <a:r>
                        <a:rPr lang="en-US" sz="18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inlining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3828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470.lbm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Redundant computation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Approximate computing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1658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538.imagick_r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Redundant computation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Conditional computation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4521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backprop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Input-sensitive redundancy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Conditional computation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08711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hotspot3D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Inefficient register usage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Scalar replacement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3030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lavaMD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Redundant function calls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Reusing the previous result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85519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srad_v1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Inefficient register usage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Scalar replacement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3896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srad_v2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Inefficient register usage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Scalar replacement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1988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particlefilter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Linear search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Binary search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0396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vacation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Redundant function calls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Reusing the previous result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3007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dedup</a:t>
                      </a: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Poor hashing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Reducing hash collisions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22711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msgrate</a:t>
                      </a: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Missing constant propagation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Copy propagation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031612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Real application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Apache Avro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Missing inline substitution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Function </a:t>
                      </a:r>
                      <a:r>
                        <a:rPr lang="en-US" sz="18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inlining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1484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Hoard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Redundant computation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Reusing the previous result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3426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MASNUM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Linear search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Locality-friendly search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64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USQCD Chroma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Missing inline substitution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Function </a:t>
                      </a:r>
                      <a:r>
                        <a:rPr lang="en-US" sz="18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inlining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7631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Shogun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Missing inline substitution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Function </a:t>
                      </a:r>
                      <a:r>
                        <a:rPr lang="en-US" sz="18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inlining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5193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Stack RNN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Redundant computation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sym typeface="Helvetica Light"/>
                        </a:rPr>
                        <a:t>Conditional computation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1649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F960528-727E-0845-A0F1-48129C900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19" y="-252998"/>
            <a:ext cx="11099800" cy="1452894"/>
          </a:xfrm>
        </p:spPr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14E03-CA9F-0543-B72A-7EB1B5AD0D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118FB-B4CD-414E-BBC9-FC4879391FF7}"/>
              </a:ext>
            </a:extLst>
          </p:cNvPr>
          <p:cNvSpPr txBox="1"/>
          <p:nvPr/>
        </p:nvSpPr>
        <p:spPr>
          <a:xfrm>
            <a:off x="-988588" y="5866765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884165-66A3-F24B-948E-27E60AAF4D52}"/>
              </a:ext>
            </a:extLst>
          </p:cNvPr>
          <p:cNvSpPr/>
          <p:nvPr/>
        </p:nvSpPr>
        <p:spPr>
          <a:xfrm>
            <a:off x="1103150" y="6698050"/>
            <a:ext cx="11003769" cy="471924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 w="38100">
                <a:solidFill>
                  <a:schemeClr val="tx1"/>
                </a:solidFill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2038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D03BA54-B8F8-8943-AD50-228AF411D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54" y="2587427"/>
            <a:ext cx="8439912" cy="6345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7907C-984E-D748-B9C5-CE8B2ED6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Apache Avro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3B638-1678-174C-AD6E-FB95FE94E5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E70B1E-AA50-5049-83A1-5DF9E86863F1}"/>
              </a:ext>
            </a:extLst>
          </p:cNvPr>
          <p:cNvCxnSpPr>
            <a:cxnSpLocks/>
          </p:cNvCxnSpPr>
          <p:nvPr/>
        </p:nvCxnSpPr>
        <p:spPr>
          <a:xfrm>
            <a:off x="1854354" y="4548590"/>
            <a:ext cx="1765560" cy="191744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B1DC57-1BA7-DA47-A0BD-5EF38761962F}"/>
              </a:ext>
            </a:extLst>
          </p:cNvPr>
          <p:cNvCxnSpPr>
            <a:cxnSpLocks/>
          </p:cNvCxnSpPr>
          <p:nvPr/>
        </p:nvCxnSpPr>
        <p:spPr>
          <a:xfrm>
            <a:off x="3923246" y="6788024"/>
            <a:ext cx="1738605" cy="2036496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DD3857-E09A-E54B-B38A-D6F553DAB7D0}"/>
                  </a:ext>
                </a:extLst>
              </p:cNvPr>
              <p:cNvSpPr txBox="1"/>
              <p:nvPr/>
            </p:nvSpPr>
            <p:spPr>
              <a:xfrm rot="2874829">
                <a:off x="1037315" y="5533995"/>
                <a:ext cx="3399639" cy="3719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Old calling context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  <m:t>𝑙𝑜𝑎𝑑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  <m:t>𝑜𝑙𝑑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DD3857-E09A-E54B-B38A-D6F553DAB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4829">
                <a:off x="1037315" y="5533995"/>
                <a:ext cx="3399639" cy="3719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5D66D4-514D-3644-A713-3E6CFB3698C6}"/>
                  </a:ext>
                </a:extLst>
              </p:cNvPr>
              <p:cNvSpPr txBox="1"/>
              <p:nvPr/>
            </p:nvSpPr>
            <p:spPr>
              <a:xfrm rot="2874829">
                <a:off x="3001748" y="7713936"/>
                <a:ext cx="3399639" cy="371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New calling context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sSubPr>
                      <m:e>
                        <m:r>
                          <a:rPr kumimoji="0" lang="en-US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accent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accent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  <m:t>𝑙𝑜𝑎𝑑</m:t>
                            </m:r>
                          </m:e>
                          <m:sub>
                            <m:r>
                              <a:rPr kumimoji="0" lang="en-US" sz="16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accent1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Light"/>
                              </a:rPr>
                              <m:t>𝑛𝑒𝑤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0" lang="en-US" sz="1600" b="0" i="0" u="none" strike="noStrike" cap="none" spc="0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FillTx/>
                    <a:ea typeface="+mn-ea"/>
                    <a:cs typeface="+mn-cs"/>
                    <a:sym typeface="Helvetica Light"/>
                  </a:rPr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5D66D4-514D-3644-A713-3E6CFB369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4829">
                <a:off x="3001748" y="7713936"/>
                <a:ext cx="3399639" cy="3712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A6FE631-0378-414C-ADB8-723C90EA727F}"/>
              </a:ext>
            </a:extLst>
          </p:cNvPr>
          <p:cNvSpPr/>
          <p:nvPr/>
        </p:nvSpPr>
        <p:spPr>
          <a:xfrm>
            <a:off x="3812536" y="6519615"/>
            <a:ext cx="6364224" cy="18288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8C42B0-86F0-CC4B-8E2F-8B746646F44C}"/>
              </a:ext>
            </a:extLst>
          </p:cNvPr>
          <p:cNvSpPr txBox="1"/>
          <p:nvPr/>
        </p:nvSpPr>
        <p:spPr>
          <a:xfrm>
            <a:off x="8584425" y="3105978"/>
            <a:ext cx="1985519" cy="291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4864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Redundancy scope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01DDEC-1951-2046-8D58-08F3C4CD9ACA}"/>
              </a:ext>
            </a:extLst>
          </p:cNvPr>
          <p:cNvSpPr txBox="1"/>
          <p:nvPr/>
        </p:nvSpPr>
        <p:spPr>
          <a:xfrm>
            <a:off x="2130032" y="2700836"/>
            <a:ext cx="1985519" cy="291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4864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Missing function </a:t>
            </a:r>
            <a:r>
              <a:rPr kumimoji="0" lang="en-US" sz="1200" b="1" i="0" u="none" strike="noStrike" cap="none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inlining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CEAA7F-9E03-4340-8A9E-08A059C4EADE}"/>
              </a:ext>
            </a:extLst>
          </p:cNvPr>
          <p:cNvSpPr/>
          <p:nvPr/>
        </p:nvSpPr>
        <p:spPr>
          <a:xfrm>
            <a:off x="8946572" y="4266263"/>
            <a:ext cx="1261223" cy="287258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9CFF8-884E-5540-AACA-9FBEBB76C7C5}"/>
              </a:ext>
            </a:extLst>
          </p:cNvPr>
          <p:cNvSpPr txBox="1"/>
          <p:nvPr/>
        </p:nvSpPr>
        <p:spPr>
          <a:xfrm>
            <a:off x="5333240" y="5126199"/>
            <a:ext cx="1413000" cy="410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Helvetica Light"/>
              </a:rPr>
              <a:t>[</a:t>
            </a:r>
            <a:r>
              <a:rPr lang="en-US" sz="2000" b="1" dirty="0">
                <a:solidFill>
                  <a:srgbClr val="00B050"/>
                </a:solidFill>
              </a:rPr>
              <a:t>I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Helvetica Light"/>
              </a:rPr>
              <a:t>]:</a:t>
            </a:r>
            <a:r>
              <a:rPr kumimoji="0" lang="en-US" sz="20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sym typeface="Helvetica Light"/>
              </a:rPr>
              <a:t> </a:t>
            </a:r>
            <a:r>
              <a:rPr kumimoji="0" lang="en-US" sz="2000" b="1" i="0" u="none" strike="noStrike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sym typeface="Helvetica Light"/>
              </a:rPr>
              <a:t>inlined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sym typeface="Helvetica Light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8A5CAE5-7ECA-B547-A18E-79D3B12A4B9B}"/>
              </a:ext>
            </a:extLst>
          </p:cNvPr>
          <p:cNvSpPr txBox="1">
            <a:spLocks/>
          </p:cNvSpPr>
          <p:nvPr/>
        </p:nvSpPr>
        <p:spPr>
          <a:xfrm>
            <a:off x="1103150" y="1689039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A RPC and data serialization processing system</a:t>
            </a:r>
          </a:p>
        </p:txBody>
      </p:sp>
    </p:spTree>
    <p:extLst>
      <p:ext uri="{BB962C8B-B14F-4D97-AF65-F5344CB8AC3E}">
        <p14:creationId xmlns:p14="http://schemas.microsoft.com/office/powerpoint/2010/main" val="2137789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8" grpId="0"/>
      <p:bldP spid="29" grpId="0" animBg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7907C-984E-D748-B9C5-CE8B2ED6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Apache Avro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3B638-1678-174C-AD6E-FB95FE94E5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06566E-7226-2F4D-8143-31AB3A7FD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Online Media 2" descr="avro.mov">
            <a:hlinkClick r:id="" action="ppaction://media"/>
            <a:extLst>
              <a:ext uri="{FF2B5EF4-FFF2-40B4-BE49-F238E27FC236}">
                <a16:creationId xmlns:a16="http://schemas.microsoft.com/office/drawing/2014/main" id="{4D3D99D2-0EED-B449-B8D3-3CA23AF137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" y="1395008"/>
            <a:ext cx="10685799" cy="76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16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8304F-C8E1-7447-BD0E-A46CFFAE94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6" name="User provides instrumentation points…">
            <a:extLst>
              <a:ext uri="{FF2B5EF4-FFF2-40B4-BE49-F238E27FC236}">
                <a16:creationId xmlns:a16="http://schemas.microsoft.com/office/drawing/2014/main" id="{E487F100-9F60-7B49-8017-3829A9D2EF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6786" y="1465594"/>
            <a:ext cx="12052301" cy="62865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kinds of software inefficiencies manifest as redundant memory load operations</a:t>
            </a:r>
          </a:p>
          <a:p>
            <a:pPr lvl="1"/>
            <a:r>
              <a:rPr lang="en-US" dirty="0"/>
              <a:t>E.g., algorithms, data structures, implementation choices, compiler transformations</a:t>
            </a:r>
          </a:p>
          <a:p>
            <a:r>
              <a:rPr lang="en-US" dirty="0"/>
              <a:t>We developed LoadSpy -- a tool to pinpoint and quantify redundant load operations</a:t>
            </a:r>
          </a:p>
          <a:p>
            <a:r>
              <a:rPr lang="en-US" dirty="0"/>
              <a:t>LoadSpy</a:t>
            </a:r>
          </a:p>
          <a:p>
            <a:pPr lvl="1"/>
            <a:r>
              <a:rPr lang="en-US" dirty="0"/>
              <a:t>Automates important use cases to help developers investigate load redundancy</a:t>
            </a:r>
          </a:p>
          <a:p>
            <a:pPr lvl="1"/>
            <a:r>
              <a:rPr lang="en-US" dirty="0"/>
              <a:t>Opens a new avenue to tune software for high performance</a:t>
            </a:r>
          </a:p>
          <a:p>
            <a:pPr lvl="1"/>
            <a:r>
              <a:rPr lang="en-US" dirty="0"/>
              <a:t>Under MIT License at </a:t>
            </a:r>
            <a:r>
              <a:rPr lang="en-US" sz="2600" u="sng" dirty="0">
                <a:hlinkClick r:id="rId3"/>
              </a:rPr>
              <a:t>https://github.com/CCTLib</a:t>
            </a:r>
            <a:endParaRPr lang="en-US" dirty="0"/>
          </a:p>
          <a:p>
            <a:pPr marL="4445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44500" lvl="1" indent="0">
              <a:buNone/>
            </a:pPr>
            <a:endParaRPr lang="en-US" dirty="0"/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68DA066-D5C9-CB45-8DC6-81E3911AC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</p:spPr>
        <p:txBody>
          <a:bodyPr>
            <a:normAutofit/>
          </a:bodyPr>
          <a:lstStyle/>
          <a:p>
            <a:r>
              <a:rPr lang="en-US" sz="4400" dirty="0"/>
              <a:t>Conclusions</a:t>
            </a: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072B2796-D33F-334D-A663-97A156C4E8F9}"/>
              </a:ext>
            </a:extLst>
          </p:cNvPr>
          <p:cNvSpPr/>
          <p:nvPr/>
        </p:nvSpPr>
        <p:spPr>
          <a:xfrm>
            <a:off x="4155572" y="7602916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Questions?</a:t>
            </a:r>
            <a:endParaRPr lang="zh-CN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9505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FD9363D2-0A1D-FF42-BB41-1E79D3537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99112">
            <a:off x="3086339" y="4861799"/>
            <a:ext cx="739048" cy="769249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Rectangle">
            <a:extLst>
              <a:ext uri="{FF2B5EF4-FFF2-40B4-BE49-F238E27FC236}">
                <a16:creationId xmlns:a16="http://schemas.microsoft.com/office/drawing/2014/main" id="{3D963C58-AAAA-1647-8724-AF0A4D54A148}"/>
              </a:ext>
            </a:extLst>
          </p:cNvPr>
          <p:cNvSpPr/>
          <p:nvPr/>
        </p:nvSpPr>
        <p:spPr>
          <a:xfrm>
            <a:off x="627523" y="5616047"/>
            <a:ext cx="10659302" cy="156972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 dirty="0"/>
          </a:p>
        </p:txBody>
      </p:sp>
      <p:sp>
        <p:nvSpPr>
          <p:cNvPr id="32" name="Inefficiencies in Software">
            <a:extLst>
              <a:ext uri="{FF2B5EF4-FFF2-40B4-BE49-F238E27FC236}">
                <a16:creationId xmlns:a16="http://schemas.microsoft.com/office/drawing/2014/main" id="{DB73C305-5364-DA41-A544-2870DE825E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Software </a:t>
            </a:r>
            <a:r>
              <a:rPr dirty="0"/>
              <a:t>Inefficiencies</a:t>
            </a:r>
          </a:p>
        </p:txBody>
      </p:sp>
      <p:grpSp>
        <p:nvGrpSpPr>
          <p:cNvPr id="34" name="Group">
            <a:extLst>
              <a:ext uri="{FF2B5EF4-FFF2-40B4-BE49-F238E27FC236}">
                <a16:creationId xmlns:a16="http://schemas.microsoft.com/office/drawing/2014/main" id="{609E6EA0-2E44-C345-98A8-553F10034950}"/>
              </a:ext>
            </a:extLst>
          </p:cNvPr>
          <p:cNvGrpSpPr/>
          <p:nvPr/>
        </p:nvGrpSpPr>
        <p:grpSpPr>
          <a:xfrm>
            <a:off x="659221" y="5807356"/>
            <a:ext cx="2697939" cy="1187105"/>
            <a:chOff x="0" y="0"/>
            <a:chExt cx="2697938" cy="1187104"/>
          </a:xfrm>
        </p:grpSpPr>
        <p:sp>
          <p:nvSpPr>
            <p:cNvPr id="35" name="massive…">
              <a:extLst>
                <a:ext uri="{FF2B5EF4-FFF2-40B4-BE49-F238E27FC236}">
                  <a16:creationId xmlns:a16="http://schemas.microsoft.com/office/drawing/2014/main" id="{E48BEFB2-5F3F-8B47-BF93-D0FEEAC2675D}"/>
                </a:ext>
              </a:extLst>
            </p:cNvPr>
            <p:cNvSpPr txBox="1"/>
            <p:nvPr/>
          </p:nvSpPr>
          <p:spPr>
            <a:xfrm>
              <a:off x="260616" y="71329"/>
              <a:ext cx="2151305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600"/>
              </a:pPr>
              <a:r>
                <a:rPr dirty="0"/>
                <a:t>massive</a:t>
              </a:r>
            </a:p>
            <a:p>
              <a:pPr>
                <a:defRPr sz="2600"/>
              </a:pPr>
              <a:r>
                <a:rPr dirty="0"/>
                <a:t>cache misses</a:t>
              </a:r>
            </a:p>
          </p:txBody>
        </p:sp>
        <p:sp>
          <p:nvSpPr>
            <p:cNvPr id="36" name="Oval">
              <a:extLst>
                <a:ext uri="{FF2B5EF4-FFF2-40B4-BE49-F238E27FC236}">
                  <a16:creationId xmlns:a16="http://schemas.microsoft.com/office/drawing/2014/main" id="{CE781DB2-3E6E-714F-A8AC-FC9B01C5E8E3}"/>
                </a:ext>
              </a:extLst>
            </p:cNvPr>
            <p:cNvSpPr/>
            <p:nvPr/>
          </p:nvSpPr>
          <p:spPr>
            <a:xfrm>
              <a:off x="0" y="0"/>
              <a:ext cx="2697938" cy="1187104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37" name="Group">
            <a:extLst>
              <a:ext uri="{FF2B5EF4-FFF2-40B4-BE49-F238E27FC236}">
                <a16:creationId xmlns:a16="http://schemas.microsoft.com/office/drawing/2014/main" id="{5690CD31-9194-1D40-AFFC-4B69177C2305}"/>
              </a:ext>
            </a:extLst>
          </p:cNvPr>
          <p:cNvGrpSpPr/>
          <p:nvPr/>
        </p:nvGrpSpPr>
        <p:grpSpPr>
          <a:xfrm>
            <a:off x="7818237" y="5807356"/>
            <a:ext cx="2697938" cy="1187104"/>
            <a:chOff x="0" y="0"/>
            <a:chExt cx="2697937" cy="1187103"/>
          </a:xfrm>
        </p:grpSpPr>
        <p:sp>
          <p:nvSpPr>
            <p:cNvPr id="38" name="excessive…">
              <a:extLst>
                <a:ext uri="{FF2B5EF4-FFF2-40B4-BE49-F238E27FC236}">
                  <a16:creationId xmlns:a16="http://schemas.microsoft.com/office/drawing/2014/main" id="{72024B47-2FC3-7142-B809-5FCB39B4768D}"/>
                </a:ext>
              </a:extLst>
            </p:cNvPr>
            <p:cNvSpPr txBox="1"/>
            <p:nvPr/>
          </p:nvSpPr>
          <p:spPr>
            <a:xfrm>
              <a:off x="138567" y="72851"/>
              <a:ext cx="2420748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600"/>
              </a:pPr>
              <a:r>
                <a:t>excessive</a:t>
              </a:r>
            </a:p>
            <a:p>
              <a:pPr>
                <a:defRPr sz="2600"/>
              </a:pPr>
              <a:r>
                <a:t>synchronization</a:t>
              </a:r>
            </a:p>
          </p:txBody>
        </p:sp>
        <p:sp>
          <p:nvSpPr>
            <p:cNvPr id="39" name="Oval">
              <a:extLst>
                <a:ext uri="{FF2B5EF4-FFF2-40B4-BE49-F238E27FC236}">
                  <a16:creationId xmlns:a16="http://schemas.microsoft.com/office/drawing/2014/main" id="{5666B5BE-DCB5-B246-B1CB-EAED61987011}"/>
                </a:ext>
              </a:extLst>
            </p:cNvPr>
            <p:cNvSpPr/>
            <p:nvPr/>
          </p:nvSpPr>
          <p:spPr>
            <a:xfrm>
              <a:off x="0" y="0"/>
              <a:ext cx="2697938" cy="1187104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42" name="Group">
            <a:extLst>
              <a:ext uri="{FF2B5EF4-FFF2-40B4-BE49-F238E27FC236}">
                <a16:creationId xmlns:a16="http://schemas.microsoft.com/office/drawing/2014/main" id="{75034B8A-0112-1442-8AE2-CE3964747330}"/>
              </a:ext>
            </a:extLst>
          </p:cNvPr>
          <p:cNvGrpSpPr/>
          <p:nvPr/>
        </p:nvGrpSpPr>
        <p:grpSpPr>
          <a:xfrm>
            <a:off x="3387296" y="5807356"/>
            <a:ext cx="4398265" cy="1187105"/>
            <a:chOff x="0" y="0"/>
            <a:chExt cx="4398263" cy="1187104"/>
          </a:xfrm>
        </p:grpSpPr>
        <p:sp>
          <p:nvSpPr>
            <p:cNvPr id="43" name="Oval">
              <a:extLst>
                <a:ext uri="{FF2B5EF4-FFF2-40B4-BE49-F238E27FC236}">
                  <a16:creationId xmlns:a16="http://schemas.microsoft.com/office/drawing/2014/main" id="{A305A6B8-F1A5-1848-AEAA-4FB4B3632943}"/>
                </a:ext>
              </a:extLst>
            </p:cNvPr>
            <p:cNvSpPr/>
            <p:nvPr/>
          </p:nvSpPr>
          <p:spPr>
            <a:xfrm>
              <a:off x="0" y="0"/>
              <a:ext cx="4398263" cy="118710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dirty="0"/>
            </a:p>
          </p:txBody>
        </p:sp>
        <p:sp>
          <p:nvSpPr>
            <p:cNvPr id="44" name="unnecessary…">
              <a:extLst>
                <a:ext uri="{FF2B5EF4-FFF2-40B4-BE49-F238E27FC236}">
                  <a16:creationId xmlns:a16="http://schemas.microsoft.com/office/drawing/2014/main" id="{62D4F895-34B4-524F-8348-4D3194DA522A}"/>
                </a:ext>
              </a:extLst>
            </p:cNvPr>
            <p:cNvSpPr txBox="1"/>
            <p:nvPr/>
          </p:nvSpPr>
          <p:spPr>
            <a:xfrm>
              <a:off x="159386" y="16430"/>
              <a:ext cx="3876269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600">
                  <a:solidFill>
                    <a:srgbClr val="FFFFFF"/>
                  </a:solidFill>
                </a:defRPr>
              </a:pPr>
              <a:r>
                <a:rPr dirty="0"/>
                <a:t>unnecessary</a:t>
              </a:r>
            </a:p>
            <a:p>
              <a:pPr>
                <a:defRPr sz="2600">
                  <a:solidFill>
                    <a:srgbClr val="FFFFFF"/>
                  </a:solidFill>
                </a:defRPr>
              </a:pPr>
              <a:r>
                <a:rPr dirty="0"/>
                <a:t>computation/data moving</a:t>
              </a:r>
            </a:p>
          </p:txBody>
        </p:sp>
      </p:grpSp>
      <p:pic>
        <p:nvPicPr>
          <p:cNvPr id="47" name="Image" descr="Image">
            <a:extLst>
              <a:ext uri="{FF2B5EF4-FFF2-40B4-BE49-F238E27FC236}">
                <a16:creationId xmlns:a16="http://schemas.microsoft.com/office/drawing/2014/main" id="{DA66DEB9-6FD4-C84B-A675-2956F6D82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99112">
            <a:off x="5216904" y="4861800"/>
            <a:ext cx="739047" cy="76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" descr="Image">
            <a:extLst>
              <a:ext uri="{FF2B5EF4-FFF2-40B4-BE49-F238E27FC236}">
                <a16:creationId xmlns:a16="http://schemas.microsoft.com/office/drawing/2014/main" id="{76A507BC-7BD4-2A44-A3BC-567A36CD1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99112">
            <a:off x="7795929" y="4861799"/>
            <a:ext cx="739048" cy="76924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…">
            <a:extLst>
              <a:ext uri="{FF2B5EF4-FFF2-40B4-BE49-F238E27FC236}">
                <a16:creationId xmlns:a16="http://schemas.microsoft.com/office/drawing/2014/main" id="{F298DEA7-2042-804E-8682-0D7102AAAAC4}"/>
              </a:ext>
            </a:extLst>
          </p:cNvPr>
          <p:cNvSpPr txBox="1"/>
          <p:nvPr/>
        </p:nvSpPr>
        <p:spPr>
          <a:xfrm>
            <a:off x="10538342" y="6077058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…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EF475D7-1F98-7C42-A552-F91E43766D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56" name="Temporal value locality…">
            <a:extLst>
              <a:ext uri="{FF2B5EF4-FFF2-40B4-BE49-F238E27FC236}">
                <a16:creationId xmlns:a16="http://schemas.microsoft.com/office/drawing/2014/main" id="{EDC53FCF-AB80-2147-B193-2FA6A97A3C96}"/>
              </a:ext>
            </a:extLst>
          </p:cNvPr>
          <p:cNvSpPr txBox="1">
            <a:spLocks/>
          </p:cNvSpPr>
          <p:nvPr/>
        </p:nvSpPr>
        <p:spPr>
          <a:xfrm>
            <a:off x="-88106" y="1465594"/>
            <a:ext cx="12687805" cy="467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914400" indent="-457200" hangingPunct="1"/>
            <a:r>
              <a:rPr lang="en-US" dirty="0"/>
              <a:t>According to provenance, software inefficiencies include </a:t>
            </a:r>
          </a:p>
          <a:p>
            <a:pPr marL="1358900" lvl="1" indent="-457200" hangingPunct="1"/>
            <a:r>
              <a:rPr lang="en-US" dirty="0"/>
              <a:t>Data structure/algorithm-related inefficiencies</a:t>
            </a:r>
          </a:p>
          <a:p>
            <a:pPr marL="1358900" lvl="1" indent="-457200" hangingPunct="1"/>
            <a:r>
              <a:rPr lang="en-US" dirty="0"/>
              <a:t>Input-related inefficiencies</a:t>
            </a:r>
          </a:p>
          <a:p>
            <a:pPr marL="1358900" lvl="1" indent="-457200" hangingPunct="1"/>
            <a:r>
              <a:rPr lang="en-US" dirty="0"/>
              <a:t>Compiler-related inefficiencies</a:t>
            </a:r>
          </a:p>
          <a:p>
            <a:pPr marL="457200" indent="0" hangingPunct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42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efficiencies in Software">
            <a:extLst>
              <a:ext uri="{FF2B5EF4-FFF2-40B4-BE49-F238E27FC236}">
                <a16:creationId xmlns:a16="http://schemas.microsoft.com/office/drawing/2014/main" id="{DB73C305-5364-DA41-A544-2870DE825E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Software </a:t>
            </a:r>
            <a:r>
              <a:rPr dirty="0"/>
              <a:t>Inefficiencies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EF475D7-1F98-7C42-A552-F91E43766D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56" name="Temporal value locality…">
            <a:extLst>
              <a:ext uri="{FF2B5EF4-FFF2-40B4-BE49-F238E27FC236}">
                <a16:creationId xmlns:a16="http://schemas.microsoft.com/office/drawing/2014/main" id="{EDC53FCF-AB80-2147-B193-2FA6A97A3C96}"/>
              </a:ext>
            </a:extLst>
          </p:cNvPr>
          <p:cNvSpPr txBox="1">
            <a:spLocks/>
          </p:cNvSpPr>
          <p:nvPr/>
        </p:nvSpPr>
        <p:spPr>
          <a:xfrm>
            <a:off x="-88106" y="1465594"/>
            <a:ext cx="12687805" cy="706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914400" indent="-457200" hangingPunct="1"/>
            <a:r>
              <a:rPr lang="en-US" dirty="0"/>
              <a:t>Data structure/algorithm-related inefficiencies</a:t>
            </a:r>
          </a:p>
          <a:p>
            <a:pPr marL="457200" indent="0" hangingPunct="1">
              <a:buNone/>
            </a:pPr>
            <a:endParaRPr lang="en-US" dirty="0"/>
          </a:p>
        </p:txBody>
      </p:sp>
      <p:sp>
        <p:nvSpPr>
          <p:cNvPr id="20" name="矩形 5">
            <a:extLst>
              <a:ext uri="{FF2B5EF4-FFF2-40B4-BE49-F238E27FC236}">
                <a16:creationId xmlns:a16="http://schemas.microsoft.com/office/drawing/2014/main" id="{D933237B-27F9-B746-8D41-948ED2F28B52}"/>
              </a:ext>
            </a:extLst>
          </p:cNvPr>
          <p:cNvSpPr/>
          <p:nvPr/>
        </p:nvSpPr>
        <p:spPr>
          <a:xfrm>
            <a:off x="947080" y="6899987"/>
            <a:ext cx="628328" cy="152685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table">
            <a:extLst>
              <a:ext uri="{FF2B5EF4-FFF2-40B4-BE49-F238E27FC236}">
                <a16:creationId xmlns:a16="http://schemas.microsoft.com/office/drawing/2014/main" id="{B0CF1EF4-DE9F-3A41-A8F0-DF0953AFD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0827"/>
            <a:ext cx="3958938" cy="278130"/>
          </a:xfrm>
          <a:prstGeom prst="rect">
            <a:avLst/>
          </a:prstGeom>
        </p:spPr>
      </p:pic>
      <p:cxnSp>
        <p:nvCxnSpPr>
          <p:cNvPr id="22" name="直接箭头连接符 31">
            <a:extLst>
              <a:ext uri="{FF2B5EF4-FFF2-40B4-BE49-F238E27FC236}">
                <a16:creationId xmlns:a16="http://schemas.microsoft.com/office/drawing/2014/main" id="{2E3CF3B5-77C6-8A4E-AB1B-B2F79596C739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2230587" y="6982183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圆角矩形 2">
            <a:extLst>
              <a:ext uri="{FF2B5EF4-FFF2-40B4-BE49-F238E27FC236}">
                <a16:creationId xmlns:a16="http://schemas.microsoft.com/office/drawing/2014/main" id="{D9815937-9613-9F42-BFC6-DDF423C6D860}"/>
              </a:ext>
            </a:extLst>
          </p:cNvPr>
          <p:cNvSpPr/>
          <p:nvPr/>
        </p:nvSpPr>
        <p:spPr>
          <a:xfrm>
            <a:off x="2022769" y="7149886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24" name="直接箭头连接符 33">
            <a:extLst>
              <a:ext uri="{FF2B5EF4-FFF2-40B4-BE49-F238E27FC236}">
                <a16:creationId xmlns:a16="http://schemas.microsoft.com/office/drawing/2014/main" id="{2E6ED4E1-1A2F-8C4C-B45E-7EA916736F2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2229641" y="7404494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5" name="圆角矩形 2">
            <a:extLst>
              <a:ext uri="{FF2B5EF4-FFF2-40B4-BE49-F238E27FC236}">
                <a16:creationId xmlns:a16="http://schemas.microsoft.com/office/drawing/2014/main" id="{A8C57538-346B-0043-BE91-14E25E059CC9}"/>
              </a:ext>
            </a:extLst>
          </p:cNvPr>
          <p:cNvSpPr/>
          <p:nvPr/>
        </p:nvSpPr>
        <p:spPr>
          <a:xfrm>
            <a:off x="2021822" y="7572196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9E0C152B-441B-F847-A40D-82C262B2D5EE}"/>
              </a:ext>
            </a:extLst>
          </p:cNvPr>
          <p:cNvSpPr txBox="1"/>
          <p:nvPr/>
        </p:nvSpPr>
        <p:spPr>
          <a:xfrm>
            <a:off x="522899" y="5566955"/>
            <a:ext cx="2773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Hash table</a:t>
            </a:r>
          </a:p>
        </p:txBody>
      </p:sp>
      <p:cxnSp>
        <p:nvCxnSpPr>
          <p:cNvPr id="27" name="直接箭头连接符 6">
            <a:extLst>
              <a:ext uri="{FF2B5EF4-FFF2-40B4-BE49-F238E27FC236}">
                <a16:creationId xmlns:a16="http://schemas.microsoft.com/office/drawing/2014/main" id="{FEBFCE6E-2466-A94A-8095-8C04CFBC01E6}"/>
              </a:ext>
            </a:extLst>
          </p:cNvPr>
          <p:cNvCxnSpPr>
            <a:cxnSpLocks/>
          </p:cNvCxnSpPr>
          <p:nvPr/>
        </p:nvCxnSpPr>
        <p:spPr>
          <a:xfrm flipH="1">
            <a:off x="309414" y="5874188"/>
            <a:ext cx="1481711" cy="85663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55">
            <a:extLst>
              <a:ext uri="{FF2B5EF4-FFF2-40B4-BE49-F238E27FC236}">
                <a16:creationId xmlns:a16="http://schemas.microsoft.com/office/drawing/2014/main" id="{249A575F-2D34-8745-B98B-EC5A60B1E353}"/>
              </a:ext>
            </a:extLst>
          </p:cNvPr>
          <p:cNvCxnSpPr>
            <a:cxnSpLocks/>
          </p:cNvCxnSpPr>
          <p:nvPr/>
        </p:nvCxnSpPr>
        <p:spPr>
          <a:xfrm flipH="1">
            <a:off x="778026" y="5873781"/>
            <a:ext cx="1029122" cy="86375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56">
            <a:extLst>
              <a:ext uri="{FF2B5EF4-FFF2-40B4-BE49-F238E27FC236}">
                <a16:creationId xmlns:a16="http://schemas.microsoft.com/office/drawing/2014/main" id="{7FD1CBAE-C2C5-F849-B5DB-2143ADCCB26C}"/>
              </a:ext>
            </a:extLst>
          </p:cNvPr>
          <p:cNvCxnSpPr>
            <a:cxnSpLocks/>
          </p:cNvCxnSpPr>
          <p:nvPr/>
        </p:nvCxnSpPr>
        <p:spPr>
          <a:xfrm flipH="1">
            <a:off x="1251284" y="5900318"/>
            <a:ext cx="539842" cy="837222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58">
            <a:extLst>
              <a:ext uri="{FF2B5EF4-FFF2-40B4-BE49-F238E27FC236}">
                <a16:creationId xmlns:a16="http://schemas.microsoft.com/office/drawing/2014/main" id="{BC88E7A9-BD35-4B42-8A32-9B860163BC6C}"/>
              </a:ext>
            </a:extLst>
          </p:cNvPr>
          <p:cNvCxnSpPr>
            <a:cxnSpLocks/>
          </p:cNvCxnSpPr>
          <p:nvPr/>
        </p:nvCxnSpPr>
        <p:spPr>
          <a:xfrm flipH="1">
            <a:off x="1761502" y="5892591"/>
            <a:ext cx="55961" cy="8746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62">
            <a:extLst>
              <a:ext uri="{FF2B5EF4-FFF2-40B4-BE49-F238E27FC236}">
                <a16:creationId xmlns:a16="http://schemas.microsoft.com/office/drawing/2014/main" id="{4B43DC71-F3F7-F348-AE36-E393681DDF95}"/>
              </a:ext>
            </a:extLst>
          </p:cNvPr>
          <p:cNvCxnSpPr>
            <a:cxnSpLocks/>
          </p:cNvCxnSpPr>
          <p:nvPr/>
        </p:nvCxnSpPr>
        <p:spPr>
          <a:xfrm>
            <a:off x="1821551" y="5874188"/>
            <a:ext cx="423691" cy="87010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5">
            <a:extLst>
              <a:ext uri="{FF2B5EF4-FFF2-40B4-BE49-F238E27FC236}">
                <a16:creationId xmlns:a16="http://schemas.microsoft.com/office/drawing/2014/main" id="{D35781AC-F63B-8444-B363-F71ED0FAF413}"/>
              </a:ext>
            </a:extLst>
          </p:cNvPr>
          <p:cNvSpPr/>
          <p:nvPr/>
        </p:nvSpPr>
        <p:spPr>
          <a:xfrm>
            <a:off x="922120" y="7008957"/>
            <a:ext cx="628328" cy="139849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直接箭头连接符 64">
            <a:extLst>
              <a:ext uri="{FF2B5EF4-FFF2-40B4-BE49-F238E27FC236}">
                <a16:creationId xmlns:a16="http://schemas.microsoft.com/office/drawing/2014/main" id="{37751898-2681-B344-B119-33798C69CB89}"/>
              </a:ext>
            </a:extLst>
          </p:cNvPr>
          <p:cNvCxnSpPr>
            <a:cxnSpLocks/>
          </p:cNvCxnSpPr>
          <p:nvPr/>
        </p:nvCxnSpPr>
        <p:spPr>
          <a:xfrm>
            <a:off x="1831866" y="5864990"/>
            <a:ext cx="901129" cy="8792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73">
            <a:extLst>
              <a:ext uri="{FF2B5EF4-FFF2-40B4-BE49-F238E27FC236}">
                <a16:creationId xmlns:a16="http://schemas.microsoft.com/office/drawing/2014/main" id="{9E4672E6-8384-B040-88F8-CB981064A5EB}"/>
              </a:ext>
            </a:extLst>
          </p:cNvPr>
          <p:cNvCxnSpPr>
            <a:cxnSpLocks/>
          </p:cNvCxnSpPr>
          <p:nvPr/>
        </p:nvCxnSpPr>
        <p:spPr>
          <a:xfrm>
            <a:off x="1850778" y="5864990"/>
            <a:ext cx="1290690" cy="89013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75">
            <a:extLst>
              <a:ext uri="{FF2B5EF4-FFF2-40B4-BE49-F238E27FC236}">
                <a16:creationId xmlns:a16="http://schemas.microsoft.com/office/drawing/2014/main" id="{7038A960-2DBE-A241-8360-437C8524B854}"/>
              </a:ext>
            </a:extLst>
          </p:cNvPr>
          <p:cNvCxnSpPr>
            <a:cxnSpLocks/>
          </p:cNvCxnSpPr>
          <p:nvPr/>
        </p:nvCxnSpPr>
        <p:spPr>
          <a:xfrm>
            <a:off x="1874854" y="5864990"/>
            <a:ext cx="1816527" cy="87929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37">
            <a:extLst>
              <a:ext uri="{FF2B5EF4-FFF2-40B4-BE49-F238E27FC236}">
                <a16:creationId xmlns:a16="http://schemas.microsoft.com/office/drawing/2014/main" id="{DF8AE5A3-A4DA-E049-82D5-7E129A6FDFAD}"/>
              </a:ext>
            </a:extLst>
          </p:cNvPr>
          <p:cNvSpPr txBox="1"/>
          <p:nvPr/>
        </p:nvSpPr>
        <p:spPr>
          <a:xfrm>
            <a:off x="4141503" y="6099107"/>
            <a:ext cx="3454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Buckets utilization: 2%</a:t>
            </a:r>
          </a:p>
        </p:txBody>
      </p:sp>
      <p:cxnSp>
        <p:nvCxnSpPr>
          <p:cNvPr id="51" name="直接箭头连接符 23">
            <a:extLst>
              <a:ext uri="{FF2B5EF4-FFF2-40B4-BE49-F238E27FC236}">
                <a16:creationId xmlns:a16="http://schemas.microsoft.com/office/drawing/2014/main" id="{A71073FD-A06D-7145-A885-4AFD1084CB9C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1236285" y="6977020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25">
            <a:extLst>
              <a:ext uri="{FF2B5EF4-FFF2-40B4-BE49-F238E27FC236}">
                <a16:creationId xmlns:a16="http://schemas.microsoft.com/office/drawing/2014/main" id="{A0093F62-63BB-0145-B372-EEA1A0C3B7B8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1236285" y="7367353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直接箭头连接符 29">
            <a:extLst>
              <a:ext uri="{FF2B5EF4-FFF2-40B4-BE49-F238E27FC236}">
                <a16:creationId xmlns:a16="http://schemas.microsoft.com/office/drawing/2014/main" id="{89B3E23F-3AA1-8A43-9289-9FD2C70FB42F}"/>
              </a:ext>
            </a:extLst>
          </p:cNvPr>
          <p:cNvCxnSpPr>
            <a:cxnSpLocks/>
          </p:cNvCxnSpPr>
          <p:nvPr/>
        </p:nvCxnSpPr>
        <p:spPr>
          <a:xfrm>
            <a:off x="1236285" y="8191394"/>
            <a:ext cx="0" cy="23544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7" name="圆角矩形 2">
            <a:extLst>
              <a:ext uri="{FF2B5EF4-FFF2-40B4-BE49-F238E27FC236}">
                <a16:creationId xmlns:a16="http://schemas.microsoft.com/office/drawing/2014/main" id="{869BF932-0E26-7C4A-ACCC-CCF2B3F68282}"/>
              </a:ext>
            </a:extLst>
          </p:cNvPr>
          <p:cNvSpPr/>
          <p:nvPr/>
        </p:nvSpPr>
        <p:spPr>
          <a:xfrm>
            <a:off x="1028466" y="7144722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58" name="圆角矩形 2">
            <a:extLst>
              <a:ext uri="{FF2B5EF4-FFF2-40B4-BE49-F238E27FC236}">
                <a16:creationId xmlns:a16="http://schemas.microsoft.com/office/drawing/2014/main" id="{954B1779-06B3-0B4F-A964-560194DE9C12}"/>
              </a:ext>
            </a:extLst>
          </p:cNvPr>
          <p:cNvSpPr/>
          <p:nvPr/>
        </p:nvSpPr>
        <p:spPr>
          <a:xfrm>
            <a:off x="1028466" y="7535055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cxnSp>
        <p:nvCxnSpPr>
          <p:cNvPr id="59" name="直接箭头连接符 27">
            <a:extLst>
              <a:ext uri="{FF2B5EF4-FFF2-40B4-BE49-F238E27FC236}">
                <a16:creationId xmlns:a16="http://schemas.microsoft.com/office/drawing/2014/main" id="{16EF1250-F16D-704D-BC1E-E11D9D9E3A80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1236285" y="7778677"/>
            <a:ext cx="0" cy="1677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0" name="圆角矩形 2">
            <a:extLst>
              <a:ext uri="{FF2B5EF4-FFF2-40B4-BE49-F238E27FC236}">
                <a16:creationId xmlns:a16="http://schemas.microsoft.com/office/drawing/2014/main" id="{3AC3C214-06C3-6E44-A853-FD680B93F104}"/>
              </a:ext>
            </a:extLst>
          </p:cNvPr>
          <p:cNvSpPr/>
          <p:nvPr/>
        </p:nvSpPr>
        <p:spPr>
          <a:xfrm>
            <a:off x="1028466" y="7946380"/>
            <a:ext cx="415637" cy="2597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CF8C3-5526-1C41-8BFE-0F80ECA80D17}"/>
              </a:ext>
            </a:extLst>
          </p:cNvPr>
          <p:cNvSpPr/>
          <p:nvPr/>
        </p:nvSpPr>
        <p:spPr>
          <a:xfrm>
            <a:off x="4465733" y="2112333"/>
            <a:ext cx="2464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Parsec </a:t>
            </a:r>
            <a:r>
              <a:rPr lang="en-US" sz="2800" dirty="0" err="1"/>
              <a:t>dedup</a:t>
            </a:r>
            <a:endParaRPr lang="en-US" sz="2800" dirty="0"/>
          </a:p>
        </p:txBody>
      </p:sp>
      <p:sp>
        <p:nvSpPr>
          <p:cNvPr id="63" name="文本框 37">
            <a:extLst>
              <a:ext uri="{FF2B5EF4-FFF2-40B4-BE49-F238E27FC236}">
                <a16:creationId xmlns:a16="http://schemas.microsoft.com/office/drawing/2014/main" id="{508BF9C7-3619-A44A-9E0E-00671BFD53E7}"/>
              </a:ext>
            </a:extLst>
          </p:cNvPr>
          <p:cNvSpPr txBox="1"/>
          <p:nvPr/>
        </p:nvSpPr>
        <p:spPr>
          <a:xfrm>
            <a:off x="3525971" y="7333654"/>
            <a:ext cx="9755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Symptom: repeatedly load same value from same memory location </a:t>
            </a:r>
          </a:p>
        </p:txBody>
      </p:sp>
      <p:sp>
        <p:nvSpPr>
          <p:cNvPr id="64" name="文本框 37">
            <a:extLst>
              <a:ext uri="{FF2B5EF4-FFF2-40B4-BE49-F238E27FC236}">
                <a16:creationId xmlns:a16="http://schemas.microsoft.com/office/drawing/2014/main" id="{F2247362-72C9-0D47-B622-ED3ED2C4FF90}"/>
              </a:ext>
            </a:extLst>
          </p:cNvPr>
          <p:cNvSpPr txBox="1"/>
          <p:nvPr/>
        </p:nvSpPr>
        <p:spPr>
          <a:xfrm>
            <a:off x="3525970" y="7958750"/>
            <a:ext cx="936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Optimization: make hash keys uniformly distributed among buckets </a:t>
            </a:r>
          </a:p>
        </p:txBody>
      </p:sp>
      <p:sp>
        <p:nvSpPr>
          <p:cNvPr id="34" name="文本框 37">
            <a:extLst>
              <a:ext uri="{FF2B5EF4-FFF2-40B4-BE49-F238E27FC236}">
                <a16:creationId xmlns:a16="http://schemas.microsoft.com/office/drawing/2014/main" id="{114C5E15-E66C-C34A-A123-25AB3FC9562E}"/>
              </a:ext>
            </a:extLst>
          </p:cNvPr>
          <p:cNvSpPr txBox="1"/>
          <p:nvPr/>
        </p:nvSpPr>
        <p:spPr>
          <a:xfrm>
            <a:off x="3525970" y="8470556"/>
            <a:ext cx="9155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Speedup: 11%</a:t>
            </a:r>
          </a:p>
        </p:txBody>
      </p:sp>
      <p:sp>
        <p:nvSpPr>
          <p:cNvPr id="35" name="for(i=0; i&lt;N; ++i){     b[i] = exp(a[i]);…">
            <a:extLst>
              <a:ext uri="{FF2B5EF4-FFF2-40B4-BE49-F238E27FC236}">
                <a16:creationId xmlns:a16="http://schemas.microsoft.com/office/drawing/2014/main" id="{17777876-DA11-7944-83FC-81EF531AFEA9}"/>
              </a:ext>
            </a:extLst>
          </p:cNvPr>
          <p:cNvSpPr/>
          <p:nvPr/>
        </p:nvSpPr>
        <p:spPr>
          <a:xfrm>
            <a:off x="905276" y="2827972"/>
            <a:ext cx="10296607" cy="25465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sz="2600" dirty="0" err="1"/>
              <a:t>hash_entry</a:t>
            </a:r>
            <a:r>
              <a:rPr lang="en-US" sz="2600" dirty="0"/>
              <a:t> *</a:t>
            </a:r>
            <a:r>
              <a:rPr lang="en-US" sz="2600" dirty="0" err="1"/>
              <a:t>linkedList_hashtable_search</a:t>
            </a:r>
            <a:r>
              <a:rPr lang="en-US" sz="2600" dirty="0"/>
              <a:t>(</a:t>
            </a:r>
            <a:r>
              <a:rPr lang="en-US" sz="2600" dirty="0" err="1"/>
              <a:t>hashtable</a:t>
            </a:r>
            <a:r>
              <a:rPr lang="en-US" sz="2600" dirty="0"/>
              <a:t> *h, void *k) {</a:t>
            </a:r>
          </a:p>
          <a:p>
            <a:pPr algn="l" defTabSz="830862">
              <a:defRPr sz="2800"/>
            </a:pPr>
            <a:r>
              <a:rPr lang="en-US" sz="2600" dirty="0"/>
              <a:t>   …</a:t>
            </a:r>
          </a:p>
          <a:p>
            <a:pPr algn="l" defTabSz="830862">
              <a:defRPr sz="2800"/>
            </a:pPr>
            <a:r>
              <a:rPr lang="en-US" sz="2600" dirty="0"/>
              <a:t>   while (NULL != e) {</a:t>
            </a:r>
          </a:p>
          <a:p>
            <a:pPr algn="l" defTabSz="830862">
              <a:defRPr sz="2800"/>
            </a:pPr>
            <a:r>
              <a:rPr lang="en-US" sz="2600" dirty="0"/>
              <a:t>      </a:t>
            </a:r>
            <a:r>
              <a:rPr lang="en-US" sz="2600" dirty="0">
                <a:solidFill>
                  <a:srgbClr val="FF0000"/>
                </a:solidFill>
              </a:rPr>
              <a:t>if ((</a:t>
            </a:r>
            <a:r>
              <a:rPr lang="en-US" sz="2600" dirty="0" err="1">
                <a:solidFill>
                  <a:srgbClr val="FF0000"/>
                </a:solidFill>
              </a:rPr>
              <a:t>hashvalue</a:t>
            </a:r>
            <a:r>
              <a:rPr lang="en-US" sz="2600" dirty="0">
                <a:solidFill>
                  <a:srgbClr val="FF0000"/>
                </a:solidFill>
              </a:rPr>
              <a:t> == e-&gt;h) &amp;&amp; (h-&gt;</a:t>
            </a:r>
            <a:r>
              <a:rPr lang="en-US" sz="2600" dirty="0" err="1">
                <a:solidFill>
                  <a:srgbClr val="FF0000"/>
                </a:solidFill>
              </a:rPr>
              <a:t>eqfn</a:t>
            </a:r>
            <a:r>
              <a:rPr lang="en-US" sz="2600" dirty="0">
                <a:solidFill>
                  <a:srgbClr val="FF0000"/>
                </a:solidFill>
              </a:rPr>
              <a:t>(k, e-&gt;k))) return e;</a:t>
            </a:r>
          </a:p>
          <a:p>
            <a:pPr algn="l" defTabSz="830862">
              <a:defRPr sz="2800"/>
            </a:pPr>
            <a:r>
              <a:rPr lang="en-US" sz="2600" dirty="0"/>
              <a:t>        e = e-&gt;next;  </a:t>
            </a:r>
          </a:p>
          <a:p>
            <a:pPr algn="l" defTabSz="830862">
              <a:defRPr sz="2800"/>
            </a:pPr>
            <a:r>
              <a:rPr lang="en-US" sz="2600" dirty="0"/>
              <a:t>   }}</a:t>
            </a:r>
          </a:p>
        </p:txBody>
      </p:sp>
    </p:spTree>
    <p:extLst>
      <p:ext uri="{BB962C8B-B14F-4D97-AF65-F5344CB8AC3E}">
        <p14:creationId xmlns:p14="http://schemas.microsoft.com/office/powerpoint/2010/main" val="1821167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5" grpId="0" animBg="1"/>
      <p:bldP spid="26" grpId="0"/>
      <p:bldP spid="41" grpId="0" animBg="1"/>
      <p:bldP spid="50" grpId="0"/>
      <p:bldP spid="57" grpId="0" animBg="1"/>
      <p:bldP spid="58" grpId="0" animBg="1"/>
      <p:bldP spid="60" grpId="0" animBg="1"/>
      <p:bldP spid="63" grpId="0"/>
      <p:bldP spid="64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FE20E72-522C-BE45-B13E-8D08D68C0E20}"/>
              </a:ext>
            </a:extLst>
          </p:cNvPr>
          <p:cNvSpPr/>
          <p:nvPr/>
        </p:nvSpPr>
        <p:spPr>
          <a:xfrm>
            <a:off x="952500" y="3608307"/>
            <a:ext cx="3936206" cy="731520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Inefficiencies in Software">
            <a:extLst>
              <a:ext uri="{FF2B5EF4-FFF2-40B4-BE49-F238E27FC236}">
                <a16:creationId xmlns:a16="http://schemas.microsoft.com/office/drawing/2014/main" id="{DB73C305-5364-DA41-A544-2870DE825E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Software </a:t>
            </a:r>
            <a:r>
              <a:rPr dirty="0"/>
              <a:t>Inefficiencies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EF475D7-1F98-7C42-A552-F91E43766D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56" name="Temporal value locality…">
            <a:extLst>
              <a:ext uri="{FF2B5EF4-FFF2-40B4-BE49-F238E27FC236}">
                <a16:creationId xmlns:a16="http://schemas.microsoft.com/office/drawing/2014/main" id="{EDC53FCF-AB80-2147-B193-2FA6A97A3C96}"/>
              </a:ext>
            </a:extLst>
          </p:cNvPr>
          <p:cNvSpPr txBox="1">
            <a:spLocks/>
          </p:cNvSpPr>
          <p:nvPr/>
        </p:nvSpPr>
        <p:spPr>
          <a:xfrm>
            <a:off x="-88106" y="1465594"/>
            <a:ext cx="12687805" cy="706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914400" indent="-457200" hangingPunct="1"/>
            <a:r>
              <a:rPr lang="en-US" dirty="0"/>
              <a:t>Input-related inefficiencies</a:t>
            </a:r>
          </a:p>
          <a:p>
            <a:pPr marL="457200" indent="0" hangingPunct="1"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CF8C3-5526-1C41-8BFE-0F80ECA80D17}"/>
              </a:ext>
            </a:extLst>
          </p:cNvPr>
          <p:cNvSpPr/>
          <p:nvPr/>
        </p:nvSpPr>
        <p:spPr>
          <a:xfrm>
            <a:off x="972301" y="2242426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Rodinia</a:t>
            </a:r>
            <a:r>
              <a:rPr lang="en-US" sz="2800" dirty="0"/>
              <a:t> backprop</a:t>
            </a:r>
          </a:p>
        </p:txBody>
      </p:sp>
      <p:sp>
        <p:nvSpPr>
          <p:cNvPr id="31" name="文本框 37">
            <a:extLst>
              <a:ext uri="{FF2B5EF4-FFF2-40B4-BE49-F238E27FC236}">
                <a16:creationId xmlns:a16="http://schemas.microsoft.com/office/drawing/2014/main" id="{8BFFD2F1-7B06-974F-80E0-771705E9EDA0}"/>
              </a:ext>
            </a:extLst>
          </p:cNvPr>
          <p:cNvSpPr txBox="1"/>
          <p:nvPr/>
        </p:nvSpPr>
        <p:spPr>
          <a:xfrm>
            <a:off x="0" y="5478007"/>
            <a:ext cx="130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Symptom: repeatedly load same value (i.e., zero) from adjacent locations (i.e., array delta[])</a:t>
            </a:r>
          </a:p>
        </p:txBody>
      </p:sp>
      <p:sp>
        <p:nvSpPr>
          <p:cNvPr id="34" name="文本框 37">
            <a:extLst>
              <a:ext uri="{FF2B5EF4-FFF2-40B4-BE49-F238E27FC236}">
                <a16:creationId xmlns:a16="http://schemas.microsoft.com/office/drawing/2014/main" id="{7AD3EA9B-C763-4E4A-BE2A-D67267160A84}"/>
              </a:ext>
            </a:extLst>
          </p:cNvPr>
          <p:cNvSpPr txBox="1"/>
          <p:nvPr/>
        </p:nvSpPr>
        <p:spPr>
          <a:xfrm>
            <a:off x="0" y="6274921"/>
            <a:ext cx="1268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Optimization: conditional check before </a:t>
            </a:r>
            <a:r>
              <a:rPr lang="en-US" sz="2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line 2</a:t>
            </a:r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bypass unnecessary computation</a:t>
            </a:r>
          </a:p>
        </p:txBody>
      </p:sp>
      <p:sp>
        <p:nvSpPr>
          <p:cNvPr id="9" name="文本框 37">
            <a:extLst>
              <a:ext uri="{FF2B5EF4-FFF2-40B4-BE49-F238E27FC236}">
                <a16:creationId xmlns:a16="http://schemas.microsoft.com/office/drawing/2014/main" id="{6C08A615-291A-2E4B-B974-DED36AD2E350}"/>
              </a:ext>
            </a:extLst>
          </p:cNvPr>
          <p:cNvSpPr txBox="1"/>
          <p:nvPr/>
        </p:nvSpPr>
        <p:spPr>
          <a:xfrm>
            <a:off x="44052" y="7074049"/>
            <a:ext cx="1259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Speedup:13%</a:t>
            </a:r>
          </a:p>
        </p:txBody>
      </p:sp>
      <p:sp>
        <p:nvSpPr>
          <p:cNvPr id="19" name="for(i=0; i&lt;N; ++i){     b[i] = exp(a[i]);…">
            <a:extLst>
              <a:ext uri="{FF2B5EF4-FFF2-40B4-BE49-F238E27FC236}">
                <a16:creationId xmlns:a16="http://schemas.microsoft.com/office/drawing/2014/main" id="{E865383F-C6F9-0240-9089-97F4F3E4384C}"/>
              </a:ext>
            </a:extLst>
          </p:cNvPr>
          <p:cNvSpPr/>
          <p:nvPr/>
        </p:nvSpPr>
        <p:spPr>
          <a:xfrm>
            <a:off x="7633206" y="2788092"/>
            <a:ext cx="5297428" cy="2146455"/>
          </a:xfrm>
          <a:prstGeom prst="rect">
            <a:avLst/>
          </a:prstGeom>
          <a:noFill/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sz="2600" dirty="0"/>
              <a:t>1 for (j = 1; j &lt;= </a:t>
            </a:r>
            <a:r>
              <a:rPr lang="en-US" sz="2600" dirty="0" err="1"/>
              <a:t>ndelta</a:t>
            </a:r>
            <a:r>
              <a:rPr lang="en-US" sz="2600" dirty="0"/>
              <a:t>; </a:t>
            </a:r>
            <a:r>
              <a:rPr lang="en-US" sz="2600" dirty="0" err="1"/>
              <a:t>j++</a:t>
            </a:r>
            <a:r>
              <a:rPr lang="en-US" sz="2600" dirty="0"/>
              <a:t>) {</a:t>
            </a:r>
          </a:p>
          <a:p>
            <a:pPr algn="l" defTabSz="830862">
              <a:defRPr sz="2800"/>
            </a:pPr>
            <a:r>
              <a:rPr lang="en-US" sz="2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  if (delta[j] == 0) continue;</a:t>
            </a:r>
            <a:endParaRPr lang="en-US" sz="2600" dirty="0"/>
          </a:p>
          <a:p>
            <a:pPr algn="l" defTabSz="830862">
              <a:defRPr sz="2800"/>
            </a:pPr>
            <a:r>
              <a:rPr lang="en-US" sz="2600" dirty="0"/>
              <a:t>3     </a:t>
            </a:r>
            <a:r>
              <a:rPr lang="en-US" sz="2600" dirty="0" err="1"/>
              <a:t>new_dw</a:t>
            </a:r>
            <a:r>
              <a:rPr lang="en-US" sz="2600" dirty="0"/>
              <a:t> = ETA*</a:t>
            </a:r>
            <a:r>
              <a:rPr lang="en-US" sz="2600" dirty="0">
                <a:solidFill>
                  <a:schemeClr val="tx1"/>
                </a:solidFill>
              </a:rPr>
              <a:t>delta[j</a:t>
            </a:r>
            <a:r>
              <a:rPr lang="en-US" sz="2600" dirty="0"/>
              <a:t>];</a:t>
            </a:r>
          </a:p>
          <a:p>
            <a:pPr algn="l" defTabSz="830862">
              <a:defRPr sz="2800"/>
            </a:pPr>
            <a:r>
              <a:rPr lang="en-US" sz="2600" dirty="0"/>
              <a:t>4     w[k][j] += </a:t>
            </a:r>
            <a:r>
              <a:rPr lang="en-US" sz="2600" dirty="0" err="1"/>
              <a:t>new_dw</a:t>
            </a:r>
            <a:r>
              <a:rPr lang="en-US" sz="2600" dirty="0"/>
              <a:t>;</a:t>
            </a:r>
          </a:p>
          <a:p>
            <a:pPr algn="l" defTabSz="830862">
              <a:defRPr sz="2800"/>
            </a:pPr>
            <a:r>
              <a:rPr lang="en-US" sz="2600" dirty="0"/>
              <a:t>5 }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E959E3-1572-7340-BB11-376F4D3C52FB}"/>
              </a:ext>
            </a:extLst>
          </p:cNvPr>
          <p:cNvSpPr/>
          <p:nvPr/>
        </p:nvSpPr>
        <p:spPr>
          <a:xfrm>
            <a:off x="5573756" y="3283527"/>
            <a:ext cx="1912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Optimization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831E782-FFED-044F-A3E8-2EA5B7820C65}"/>
              </a:ext>
            </a:extLst>
          </p:cNvPr>
          <p:cNvSpPr/>
          <p:nvPr/>
        </p:nvSpPr>
        <p:spPr>
          <a:xfrm>
            <a:off x="5661861" y="3752925"/>
            <a:ext cx="1912704" cy="488731"/>
          </a:xfrm>
          <a:prstGeom prst="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for(i=0; i&lt;N; ++i){     b[i] = exp(a[i]);…">
            <a:extLst>
              <a:ext uri="{FF2B5EF4-FFF2-40B4-BE49-F238E27FC236}">
                <a16:creationId xmlns:a16="http://schemas.microsoft.com/office/drawing/2014/main" id="{48652C93-27F3-4E4E-AD65-12F17DCB8FE8}"/>
              </a:ext>
            </a:extLst>
          </p:cNvPr>
          <p:cNvSpPr/>
          <p:nvPr/>
        </p:nvSpPr>
        <p:spPr>
          <a:xfrm>
            <a:off x="563597" y="3100895"/>
            <a:ext cx="5039623" cy="1746345"/>
          </a:xfrm>
          <a:prstGeom prst="rect">
            <a:avLst/>
          </a:prstGeom>
          <a:noFill/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sz="2600" dirty="0"/>
              <a:t>1 for (j = 1; j &lt;= </a:t>
            </a:r>
            <a:r>
              <a:rPr lang="en-US" sz="2600" dirty="0" err="1"/>
              <a:t>ndelta</a:t>
            </a:r>
            <a:r>
              <a:rPr lang="en-US" sz="2600" dirty="0"/>
              <a:t>; </a:t>
            </a:r>
            <a:r>
              <a:rPr lang="en-US" sz="2600" dirty="0" err="1"/>
              <a:t>j++</a:t>
            </a:r>
            <a:r>
              <a:rPr lang="en-US" sz="2600" dirty="0"/>
              <a:t>) {</a:t>
            </a:r>
          </a:p>
          <a:p>
            <a:pPr algn="l" defTabSz="830862">
              <a:defRPr sz="2800"/>
            </a:pPr>
            <a:r>
              <a:rPr lang="en-US" sz="2600" dirty="0"/>
              <a:t>2   </a:t>
            </a:r>
            <a:r>
              <a:rPr lang="en-US" sz="2600" dirty="0" err="1"/>
              <a:t>new_dw</a:t>
            </a:r>
            <a:r>
              <a:rPr lang="en-US" sz="2600" dirty="0"/>
              <a:t> = ETA*</a:t>
            </a:r>
            <a:r>
              <a:rPr lang="en-US" sz="2600" dirty="0">
                <a:solidFill>
                  <a:srgbClr val="FF0000"/>
                </a:solidFill>
              </a:rPr>
              <a:t>delta[j]</a:t>
            </a:r>
            <a:r>
              <a:rPr lang="en-US" sz="2600" dirty="0"/>
              <a:t>;</a:t>
            </a:r>
          </a:p>
          <a:p>
            <a:pPr algn="l" defTabSz="830862">
              <a:defRPr sz="2800"/>
            </a:pPr>
            <a:r>
              <a:rPr lang="en-US" sz="2600" dirty="0"/>
              <a:t>3   w[k][j] += </a:t>
            </a:r>
            <a:r>
              <a:rPr lang="en-US" sz="2600" dirty="0" err="1"/>
              <a:t>new_dw</a:t>
            </a:r>
            <a:r>
              <a:rPr lang="en-US" sz="2600" dirty="0"/>
              <a:t>;</a:t>
            </a:r>
          </a:p>
          <a:p>
            <a:pPr algn="l" defTabSz="830862">
              <a:defRPr sz="2800"/>
            </a:pPr>
            <a:r>
              <a:rPr lang="en-US" sz="2600" dirty="0"/>
              <a:t>4 }</a:t>
            </a:r>
          </a:p>
        </p:txBody>
      </p:sp>
    </p:spTree>
    <p:extLst>
      <p:ext uri="{BB962C8B-B14F-4D97-AF65-F5344CB8AC3E}">
        <p14:creationId xmlns:p14="http://schemas.microsoft.com/office/powerpoint/2010/main" val="3636947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/>
      <p:bldP spid="34" grpId="0"/>
      <p:bldP spid="9" grpId="0"/>
      <p:bldP spid="19" grpId="0" animBg="1"/>
      <p:bldP spid="17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efficiencies in Software">
            <a:extLst>
              <a:ext uri="{FF2B5EF4-FFF2-40B4-BE49-F238E27FC236}">
                <a16:creationId xmlns:a16="http://schemas.microsoft.com/office/drawing/2014/main" id="{DB73C305-5364-DA41-A544-2870DE825E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Software </a:t>
            </a:r>
            <a:r>
              <a:rPr dirty="0"/>
              <a:t>Inefficiencies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EF475D7-1F98-7C42-A552-F91E43766D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56" name="Temporal value locality…">
            <a:extLst>
              <a:ext uri="{FF2B5EF4-FFF2-40B4-BE49-F238E27FC236}">
                <a16:creationId xmlns:a16="http://schemas.microsoft.com/office/drawing/2014/main" id="{EDC53FCF-AB80-2147-B193-2FA6A97A3C96}"/>
              </a:ext>
            </a:extLst>
          </p:cNvPr>
          <p:cNvSpPr txBox="1">
            <a:spLocks/>
          </p:cNvSpPr>
          <p:nvPr/>
        </p:nvSpPr>
        <p:spPr>
          <a:xfrm>
            <a:off x="-88106" y="1465594"/>
            <a:ext cx="12687805" cy="706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914400" indent="-457200" hangingPunct="1"/>
            <a:r>
              <a:rPr lang="en-US" dirty="0"/>
              <a:t>Compile-related inefficiencies</a:t>
            </a:r>
          </a:p>
          <a:p>
            <a:pPr marL="457200" indent="0" hangingPunct="1">
              <a:buNone/>
            </a:pPr>
            <a:endParaRPr lang="en-US" dirty="0"/>
          </a:p>
        </p:txBody>
      </p:sp>
      <p:sp>
        <p:nvSpPr>
          <p:cNvPr id="19" name="for(i=0; i&lt;N; ++i){     b[i] = exp(a[i]);…">
            <a:extLst>
              <a:ext uri="{FF2B5EF4-FFF2-40B4-BE49-F238E27FC236}">
                <a16:creationId xmlns:a16="http://schemas.microsoft.com/office/drawing/2014/main" id="{E865383F-C6F9-0240-9089-97F4F3E4384C}"/>
              </a:ext>
            </a:extLst>
          </p:cNvPr>
          <p:cNvSpPr/>
          <p:nvPr/>
        </p:nvSpPr>
        <p:spPr>
          <a:xfrm>
            <a:off x="952500" y="2907406"/>
            <a:ext cx="11099800" cy="174634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sz="2600" dirty="0"/>
              <a:t>for (</a:t>
            </a:r>
            <a:r>
              <a:rPr lang="en-US" sz="2600" dirty="0" err="1"/>
              <a:t>blky</a:t>
            </a:r>
            <a:r>
              <a:rPr lang="en-US" sz="2600" dirty="0"/>
              <a:t> = 0; </a:t>
            </a:r>
            <a:r>
              <a:rPr lang="en-US" sz="2600" dirty="0" err="1"/>
              <a:t>blky</a:t>
            </a:r>
            <a:r>
              <a:rPr lang="en-US" sz="2600" dirty="0"/>
              <a:t> &lt; 4; </a:t>
            </a:r>
            <a:r>
              <a:rPr lang="en-US" sz="2600" dirty="0" err="1"/>
              <a:t>blky</a:t>
            </a:r>
            <a:r>
              <a:rPr lang="en-US" sz="2600" dirty="0"/>
              <a:t>++) {</a:t>
            </a:r>
          </a:p>
          <a:p>
            <a:pPr algn="l" defTabSz="830862">
              <a:defRPr sz="2800"/>
            </a:pPr>
            <a:r>
              <a:rPr lang="en-US" sz="2600" dirty="0"/>
              <a:t>  for (y = 0; y &lt; 4; y++) {</a:t>
            </a:r>
          </a:p>
          <a:p>
            <a:pPr algn="l" defTabSz="830862">
              <a:defRPr sz="2800"/>
            </a:pPr>
            <a:r>
              <a:rPr lang="en-US" sz="2600" dirty="0"/>
              <a:t>    </a:t>
            </a:r>
            <a:r>
              <a:rPr lang="en-US" sz="2600" dirty="0" err="1"/>
              <a:t>refptr</a:t>
            </a:r>
            <a:r>
              <a:rPr lang="en-US" sz="2600" dirty="0"/>
              <a:t> = </a:t>
            </a:r>
            <a:r>
              <a:rPr lang="en-US" sz="2600" dirty="0" err="1">
                <a:solidFill>
                  <a:srgbClr val="FF0000"/>
                </a:solidFill>
              </a:rPr>
              <a:t>funcPtr</a:t>
            </a:r>
            <a:r>
              <a:rPr lang="en-US" sz="2600" dirty="0"/>
              <a:t>(…, </a:t>
            </a:r>
            <a:r>
              <a:rPr lang="en-US" sz="2600" dirty="0" err="1"/>
              <a:t>img_height</a:t>
            </a:r>
            <a:r>
              <a:rPr lang="en-US" sz="2600" dirty="0"/>
              <a:t>, </a:t>
            </a:r>
            <a:r>
              <a:rPr lang="en-US" sz="2600" dirty="0" err="1"/>
              <a:t>img_width</a:t>
            </a:r>
            <a:r>
              <a:rPr lang="en-US" sz="2600" dirty="0"/>
              <a:t>);</a:t>
            </a:r>
          </a:p>
          <a:p>
            <a:pPr algn="l" defTabSz="830862">
              <a:defRPr sz="2800"/>
            </a:pPr>
            <a:r>
              <a:rPr lang="en-US" sz="2600" dirty="0"/>
              <a:t> }}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CF8C3-5526-1C41-8BFE-0F80ECA80D17}"/>
              </a:ext>
            </a:extLst>
          </p:cNvPr>
          <p:cNvSpPr/>
          <p:nvPr/>
        </p:nvSpPr>
        <p:spPr>
          <a:xfrm>
            <a:off x="2942082" y="2210699"/>
            <a:ext cx="5511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SPEC CPU2006 464.h264ref </a:t>
            </a:r>
          </a:p>
        </p:txBody>
      </p:sp>
      <p:sp>
        <p:nvSpPr>
          <p:cNvPr id="31" name="文本框 37">
            <a:extLst>
              <a:ext uri="{FF2B5EF4-FFF2-40B4-BE49-F238E27FC236}">
                <a16:creationId xmlns:a16="http://schemas.microsoft.com/office/drawing/2014/main" id="{8BFFD2F1-7B06-974F-80E0-771705E9EDA0}"/>
              </a:ext>
            </a:extLst>
          </p:cNvPr>
          <p:cNvSpPr txBox="1"/>
          <p:nvPr/>
        </p:nvSpPr>
        <p:spPr>
          <a:xfrm>
            <a:off x="0" y="5478007"/>
            <a:ext cx="1326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Symptom: </a:t>
            </a:r>
            <a:r>
              <a:rPr lang="en-US" sz="2800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funcPtr</a:t>
            </a:r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() repeatedly loads (</a:t>
            </a:r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pops</a:t>
            </a:r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same value from same stack location</a:t>
            </a:r>
          </a:p>
        </p:txBody>
      </p:sp>
      <p:sp>
        <p:nvSpPr>
          <p:cNvPr id="34" name="文本框 37">
            <a:extLst>
              <a:ext uri="{FF2B5EF4-FFF2-40B4-BE49-F238E27FC236}">
                <a16:creationId xmlns:a16="http://schemas.microsoft.com/office/drawing/2014/main" id="{7AD3EA9B-C763-4E4A-BE2A-D67267160A84}"/>
              </a:ext>
            </a:extLst>
          </p:cNvPr>
          <p:cNvSpPr txBox="1"/>
          <p:nvPr/>
        </p:nvSpPr>
        <p:spPr>
          <a:xfrm>
            <a:off x="1" y="6274921"/>
            <a:ext cx="695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Optimization: Inline </a:t>
            </a:r>
            <a:r>
              <a:rPr lang="en-US" sz="2800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funcPtr</a:t>
            </a:r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() in its caller</a:t>
            </a:r>
          </a:p>
        </p:txBody>
      </p:sp>
      <p:sp>
        <p:nvSpPr>
          <p:cNvPr id="10" name="Inattention to generated values">
            <a:extLst>
              <a:ext uri="{FF2B5EF4-FFF2-40B4-BE49-F238E27FC236}">
                <a16:creationId xmlns:a16="http://schemas.microsoft.com/office/drawing/2014/main" id="{A5C5F1CD-48CB-6E4B-B0AB-39AC803FF4D1}"/>
              </a:ext>
            </a:extLst>
          </p:cNvPr>
          <p:cNvSpPr/>
          <p:nvPr/>
        </p:nvSpPr>
        <p:spPr>
          <a:xfrm>
            <a:off x="669105" y="8009307"/>
            <a:ext cx="11173381" cy="656857"/>
          </a:xfrm>
          <a:prstGeom prst="rect">
            <a:avLst/>
          </a:prstGeom>
          <a:gradFill>
            <a:gsLst>
              <a:gs pos="0">
                <a:schemeClr val="accent5">
                  <a:hueOff val="260291"/>
                  <a:satOff val="1998"/>
                  <a:lumOff val="12368"/>
                </a:schemeClr>
              </a:gs>
              <a:gs pos="100000">
                <a:schemeClr val="accent5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Software inefficiencies often manifest as redundant memory loads</a:t>
            </a:r>
            <a:endParaRPr dirty="0"/>
          </a:p>
        </p:txBody>
      </p:sp>
      <p:sp>
        <p:nvSpPr>
          <p:cNvPr id="11" name="文本框 37">
            <a:extLst>
              <a:ext uri="{FF2B5EF4-FFF2-40B4-BE49-F238E27FC236}">
                <a16:creationId xmlns:a16="http://schemas.microsoft.com/office/drawing/2014/main" id="{F5E6D2E5-078D-954C-8CAF-59C883F08FEC}"/>
              </a:ext>
            </a:extLst>
          </p:cNvPr>
          <p:cNvSpPr txBox="1"/>
          <p:nvPr/>
        </p:nvSpPr>
        <p:spPr>
          <a:xfrm>
            <a:off x="1" y="7086514"/>
            <a:ext cx="695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Speedup: 28%</a:t>
            </a:r>
          </a:p>
        </p:txBody>
      </p:sp>
    </p:spTree>
    <p:extLst>
      <p:ext uri="{BB962C8B-B14F-4D97-AF65-F5344CB8AC3E}">
        <p14:creationId xmlns:p14="http://schemas.microsoft.com/office/powerpoint/2010/main" val="1728518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10" grpId="0" animBg="1" advAuto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E2C73-579A-304B-A530-B4B17DA74E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5" name="RedSpy: Value Locality">
            <a:extLst>
              <a:ext uri="{FF2B5EF4-FFF2-40B4-BE49-F238E27FC236}">
                <a16:creationId xmlns:a16="http://schemas.microsoft.com/office/drawing/2014/main" id="{12473B4D-70C5-8F44-A851-8B0330385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rPr lang="en-US" dirty="0"/>
              <a:t>Load Redundancy </a:t>
            </a:r>
            <a:endParaRPr dirty="0"/>
          </a:p>
        </p:txBody>
      </p:sp>
      <p:sp>
        <p:nvSpPr>
          <p:cNvPr id="6" name="Temporal value locality…">
            <a:extLst>
              <a:ext uri="{FF2B5EF4-FFF2-40B4-BE49-F238E27FC236}">
                <a16:creationId xmlns:a16="http://schemas.microsoft.com/office/drawing/2014/main" id="{592D4C6F-5B53-E146-852E-14654B4CA7C8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-240979" y="1327236"/>
            <a:ext cx="13574111" cy="14385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indent="-457200"/>
            <a:r>
              <a:rPr dirty="0"/>
              <a:t>Temporal </a:t>
            </a:r>
            <a:r>
              <a:rPr lang="en-US" dirty="0"/>
              <a:t>load redundancy</a:t>
            </a:r>
            <a:endParaRPr dirty="0"/>
          </a:p>
          <a:p>
            <a:pPr marL="1295400" lvl="1" indent="-381000"/>
            <a:r>
              <a:rPr lang="en-US" sz="2500" dirty="0"/>
              <a:t>Two consecutive loads load same value from same memory location</a:t>
            </a:r>
            <a:endParaRPr sz="2500" dirty="0"/>
          </a:p>
        </p:txBody>
      </p:sp>
      <p:sp>
        <p:nvSpPr>
          <p:cNvPr id="7" name="for(i=0; i&lt;N; ++i){     b[i] = exp(a[i]);…">
            <a:extLst>
              <a:ext uri="{FF2B5EF4-FFF2-40B4-BE49-F238E27FC236}">
                <a16:creationId xmlns:a16="http://schemas.microsoft.com/office/drawing/2014/main" id="{DA6879EF-7A52-4540-A9A9-40F75E28E204}"/>
              </a:ext>
            </a:extLst>
          </p:cNvPr>
          <p:cNvSpPr/>
          <p:nvPr/>
        </p:nvSpPr>
        <p:spPr>
          <a:xfrm>
            <a:off x="3906860" y="6607405"/>
            <a:ext cx="3766059" cy="143856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dirty="0"/>
              <a:t>a = {3,3,3,5,5,5,…}</a:t>
            </a:r>
            <a:endParaRPr lang="en-US" dirty="0">
              <a:solidFill>
                <a:srgbClr val="FF2500"/>
              </a:solidFill>
            </a:endParaRPr>
          </a:p>
          <a:p>
            <a:pPr algn="l" defTabSz="830862">
              <a:defRPr sz="2800"/>
            </a:pPr>
            <a:r>
              <a:rPr dirty="0">
                <a:solidFill>
                  <a:schemeClr val="tx1"/>
                </a:solidFill>
              </a:rPr>
              <a:t>for</a:t>
            </a:r>
            <a:r>
              <a:rPr dirty="0"/>
              <a:t>(</a:t>
            </a:r>
            <a:r>
              <a:rPr dirty="0" err="1"/>
              <a:t>i</a:t>
            </a:r>
            <a:r>
              <a:rPr dirty="0"/>
              <a:t>=0; </a:t>
            </a:r>
            <a:r>
              <a:rPr dirty="0" err="1"/>
              <a:t>i</a:t>
            </a:r>
            <a:r>
              <a:rPr dirty="0"/>
              <a:t>&lt;</a:t>
            </a:r>
            <a:r>
              <a:rPr lang="en-US" dirty="0"/>
              <a:t>M</a:t>
            </a:r>
            <a:r>
              <a:rPr dirty="0"/>
              <a:t>; ++</a:t>
            </a:r>
            <a:r>
              <a:rPr dirty="0" err="1"/>
              <a:t>i</a:t>
            </a:r>
            <a:r>
              <a:rPr dirty="0"/>
              <a:t>)</a:t>
            </a:r>
            <a:br>
              <a:rPr dirty="0"/>
            </a:br>
            <a:r>
              <a:rPr dirty="0"/>
              <a:t>    </a:t>
            </a:r>
            <a:r>
              <a:rPr lang="en-US" dirty="0">
                <a:solidFill>
                  <a:schemeClr val="tx1"/>
                </a:solidFill>
              </a:rPr>
              <a:t>sum +</a:t>
            </a:r>
            <a:r>
              <a:rPr dirty="0"/>
              <a:t>= </a:t>
            </a:r>
            <a:r>
              <a:rPr lang="en-US" dirty="0"/>
              <a:t>sqrt</a:t>
            </a:r>
            <a:r>
              <a:rPr dirty="0"/>
              <a:t>(</a:t>
            </a:r>
            <a:r>
              <a:rPr dirty="0">
                <a:solidFill>
                  <a:srgbClr val="FF0000"/>
                </a:solidFill>
              </a:rPr>
              <a:t>a[</a:t>
            </a:r>
            <a:r>
              <a:rPr dirty="0" err="1">
                <a:solidFill>
                  <a:srgbClr val="FF0000"/>
                </a:solidFill>
              </a:rPr>
              <a:t>i</a:t>
            </a:r>
            <a:r>
              <a:rPr dirty="0">
                <a:solidFill>
                  <a:srgbClr val="FF0000"/>
                </a:solidFill>
              </a:rPr>
              <a:t>]</a:t>
            </a:r>
            <a:r>
              <a:rPr dirty="0"/>
              <a:t>);</a:t>
            </a:r>
          </a:p>
        </p:txBody>
      </p:sp>
      <p:sp>
        <p:nvSpPr>
          <p:cNvPr id="8" name="Value Locality is often a symptom of some kind of redundancy">
            <a:extLst>
              <a:ext uri="{FF2B5EF4-FFF2-40B4-BE49-F238E27FC236}">
                <a16:creationId xmlns:a16="http://schemas.microsoft.com/office/drawing/2014/main" id="{ACEB60E1-9DD6-A241-A60E-13423879B461}"/>
              </a:ext>
            </a:extLst>
          </p:cNvPr>
          <p:cNvSpPr txBox="1"/>
          <p:nvPr/>
        </p:nvSpPr>
        <p:spPr>
          <a:xfrm>
            <a:off x="6546077" y="7021808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chemeClr val="accent1"/>
                </a:solidFill>
              </a:defRPr>
            </a:pPr>
            <a:endParaRPr dirty="0"/>
          </a:p>
        </p:txBody>
      </p:sp>
      <p:sp>
        <p:nvSpPr>
          <p:cNvPr id="9" name="a = {3,3,3,5,5,5,4,4…}">
            <a:extLst>
              <a:ext uri="{FF2B5EF4-FFF2-40B4-BE49-F238E27FC236}">
                <a16:creationId xmlns:a16="http://schemas.microsoft.com/office/drawing/2014/main" id="{4A6787CF-F630-A84A-9898-B01F24523A13}"/>
              </a:ext>
            </a:extLst>
          </p:cNvPr>
          <p:cNvSpPr txBox="1"/>
          <p:nvPr/>
        </p:nvSpPr>
        <p:spPr>
          <a:xfrm>
            <a:off x="1014056" y="6417808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30862">
              <a:defRPr sz="2800"/>
            </a:lvl1pPr>
          </a:lstStyle>
          <a:p>
            <a:endParaRPr dirty="0"/>
          </a:p>
        </p:txBody>
      </p:sp>
      <p:sp>
        <p:nvSpPr>
          <p:cNvPr id="11" name="for(i=0; i&lt;N; ++i){     b[i] = exp(a[i]);…">
            <a:extLst>
              <a:ext uri="{FF2B5EF4-FFF2-40B4-BE49-F238E27FC236}">
                <a16:creationId xmlns:a16="http://schemas.microsoft.com/office/drawing/2014/main" id="{C615176F-AC69-5C4C-8784-B39C92116AC0}"/>
              </a:ext>
            </a:extLst>
          </p:cNvPr>
          <p:cNvSpPr/>
          <p:nvPr/>
        </p:nvSpPr>
        <p:spPr>
          <a:xfrm>
            <a:off x="3906861" y="3072659"/>
            <a:ext cx="3766059" cy="143856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dirty="0"/>
              <a:t>    … = a[42]</a:t>
            </a:r>
          </a:p>
          <a:p>
            <a:pPr algn="l" defTabSz="830862">
              <a:defRPr sz="2800"/>
            </a:pPr>
            <a:r>
              <a:rPr lang="en-US" dirty="0"/>
              <a:t>    …</a:t>
            </a:r>
          </a:p>
          <a:p>
            <a:pPr algn="l" defTabSz="830862">
              <a:defRPr sz="2800"/>
            </a:pPr>
            <a:r>
              <a:rPr lang="en-US" dirty="0"/>
              <a:t>    … = a[42]</a:t>
            </a:r>
          </a:p>
        </p:txBody>
      </p:sp>
      <p:sp>
        <p:nvSpPr>
          <p:cNvPr id="12" name="Temporal value locality…">
            <a:extLst>
              <a:ext uri="{FF2B5EF4-FFF2-40B4-BE49-F238E27FC236}">
                <a16:creationId xmlns:a16="http://schemas.microsoft.com/office/drawing/2014/main" id="{3657CE2F-E766-2A4A-9A6A-2DFB2FC2145E}"/>
              </a:ext>
            </a:extLst>
          </p:cNvPr>
          <p:cNvSpPr txBox="1">
            <a:spLocks/>
          </p:cNvSpPr>
          <p:nvPr/>
        </p:nvSpPr>
        <p:spPr>
          <a:xfrm>
            <a:off x="-431480" y="5000892"/>
            <a:ext cx="14768721" cy="1869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914400" indent="-457200" hangingPunct="1"/>
            <a:r>
              <a:rPr lang="en-US" dirty="0"/>
              <a:t>Spatial load redundancy</a:t>
            </a:r>
          </a:p>
          <a:p>
            <a:pPr marL="1295400" lvl="1" indent="-381000" hangingPunct="1"/>
            <a:r>
              <a:rPr lang="en-US" sz="2500" dirty="0"/>
              <a:t>Two consecutive loads load same value from adjacent locations (same data object)</a:t>
            </a:r>
          </a:p>
        </p:txBody>
      </p:sp>
    </p:spTree>
    <p:extLst>
      <p:ext uri="{BB962C8B-B14F-4D97-AF65-F5344CB8AC3E}">
        <p14:creationId xmlns:p14="http://schemas.microsoft.com/office/powerpoint/2010/main" val="927378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1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E2C73-579A-304B-A530-B4B17DA74E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5" name="RedSpy: Value Locality">
            <a:extLst>
              <a:ext uri="{FF2B5EF4-FFF2-40B4-BE49-F238E27FC236}">
                <a16:creationId xmlns:a16="http://schemas.microsoft.com/office/drawing/2014/main" id="{12473B4D-70C5-8F44-A851-8B0330385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12700"/>
            <a:ext cx="11099800" cy="1452894"/>
          </a:xfrm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rPr lang="en-US" dirty="0"/>
              <a:t>Load Redundancy </a:t>
            </a:r>
            <a:endParaRPr dirty="0"/>
          </a:p>
        </p:txBody>
      </p:sp>
      <p:sp>
        <p:nvSpPr>
          <p:cNvPr id="6" name="Temporal value locality…">
            <a:extLst>
              <a:ext uri="{FF2B5EF4-FFF2-40B4-BE49-F238E27FC236}">
                <a16:creationId xmlns:a16="http://schemas.microsoft.com/office/drawing/2014/main" id="{592D4C6F-5B53-E146-852E-14654B4CA7C8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-240979" y="1327236"/>
            <a:ext cx="13574111" cy="14385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14400" indent="-457200"/>
            <a:r>
              <a:rPr dirty="0"/>
              <a:t>Temporal </a:t>
            </a:r>
            <a:r>
              <a:rPr lang="en-US" dirty="0"/>
              <a:t>load redundancy</a:t>
            </a:r>
            <a:endParaRPr dirty="0"/>
          </a:p>
          <a:p>
            <a:pPr marL="1295400" lvl="1" indent="-381000"/>
            <a:r>
              <a:rPr lang="en-US" sz="2500" dirty="0"/>
              <a:t>Two consecutive loads load </a:t>
            </a:r>
            <a:r>
              <a:rPr lang="en-US" sz="2400" dirty="0">
                <a:solidFill>
                  <a:srgbClr val="FF0000"/>
                </a:solidFill>
              </a:rPr>
              <a:t>approximately </a:t>
            </a:r>
            <a:r>
              <a:rPr lang="en-US" sz="2500" dirty="0"/>
              <a:t>same value from same memory location</a:t>
            </a:r>
            <a:endParaRPr sz="2500" dirty="0"/>
          </a:p>
        </p:txBody>
      </p:sp>
      <p:sp>
        <p:nvSpPr>
          <p:cNvPr id="7" name="for(i=0; i&lt;N; ++i){     b[i] = exp(a[i]);…">
            <a:extLst>
              <a:ext uri="{FF2B5EF4-FFF2-40B4-BE49-F238E27FC236}">
                <a16:creationId xmlns:a16="http://schemas.microsoft.com/office/drawing/2014/main" id="{DA6879EF-7A52-4540-A9A9-40F75E28E204}"/>
              </a:ext>
            </a:extLst>
          </p:cNvPr>
          <p:cNvSpPr/>
          <p:nvPr/>
        </p:nvSpPr>
        <p:spPr>
          <a:xfrm>
            <a:off x="3906860" y="6607405"/>
            <a:ext cx="3766059" cy="143856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dirty="0"/>
              <a:t>a = {3,3,3,5,5,5,4,4,…}</a:t>
            </a:r>
            <a:endParaRPr lang="en-US" dirty="0">
              <a:solidFill>
                <a:srgbClr val="FF2500"/>
              </a:solidFill>
            </a:endParaRPr>
          </a:p>
          <a:p>
            <a:pPr algn="l" defTabSz="830862">
              <a:defRPr sz="2800"/>
            </a:pPr>
            <a:r>
              <a:rPr dirty="0">
                <a:solidFill>
                  <a:schemeClr val="tx1"/>
                </a:solidFill>
              </a:rPr>
              <a:t>for</a:t>
            </a:r>
            <a:r>
              <a:rPr dirty="0"/>
              <a:t>(</a:t>
            </a:r>
            <a:r>
              <a:rPr dirty="0" err="1"/>
              <a:t>i</a:t>
            </a:r>
            <a:r>
              <a:rPr dirty="0"/>
              <a:t>=0; </a:t>
            </a:r>
            <a:r>
              <a:rPr dirty="0" err="1"/>
              <a:t>i</a:t>
            </a:r>
            <a:r>
              <a:rPr dirty="0"/>
              <a:t>&lt;</a:t>
            </a:r>
            <a:r>
              <a:rPr lang="en-US" dirty="0"/>
              <a:t>M</a:t>
            </a:r>
            <a:r>
              <a:rPr dirty="0"/>
              <a:t>; ++</a:t>
            </a:r>
            <a:r>
              <a:rPr dirty="0" err="1"/>
              <a:t>i</a:t>
            </a:r>
            <a:r>
              <a:rPr dirty="0"/>
              <a:t>)</a:t>
            </a:r>
            <a:br>
              <a:rPr dirty="0"/>
            </a:br>
            <a:r>
              <a:rPr dirty="0"/>
              <a:t>    </a:t>
            </a:r>
            <a:r>
              <a:rPr lang="en-US" dirty="0">
                <a:solidFill>
                  <a:schemeClr val="tx1"/>
                </a:solidFill>
              </a:rPr>
              <a:t>sum +</a:t>
            </a:r>
            <a:r>
              <a:rPr dirty="0"/>
              <a:t>= </a:t>
            </a:r>
            <a:r>
              <a:rPr lang="en-US" dirty="0"/>
              <a:t>sqrt</a:t>
            </a:r>
            <a:r>
              <a:rPr dirty="0"/>
              <a:t>(</a:t>
            </a:r>
            <a:r>
              <a:rPr dirty="0">
                <a:solidFill>
                  <a:srgbClr val="FF0000"/>
                </a:solidFill>
              </a:rPr>
              <a:t>a[</a:t>
            </a:r>
            <a:r>
              <a:rPr dirty="0" err="1">
                <a:solidFill>
                  <a:srgbClr val="FF0000"/>
                </a:solidFill>
              </a:rPr>
              <a:t>i</a:t>
            </a:r>
            <a:r>
              <a:rPr dirty="0">
                <a:solidFill>
                  <a:srgbClr val="FF0000"/>
                </a:solidFill>
              </a:rPr>
              <a:t>]</a:t>
            </a:r>
            <a:r>
              <a:rPr dirty="0"/>
              <a:t>);</a:t>
            </a:r>
          </a:p>
        </p:txBody>
      </p:sp>
      <p:sp>
        <p:nvSpPr>
          <p:cNvPr id="8" name="Value Locality is often a symptom of some kind of redundancy">
            <a:extLst>
              <a:ext uri="{FF2B5EF4-FFF2-40B4-BE49-F238E27FC236}">
                <a16:creationId xmlns:a16="http://schemas.microsoft.com/office/drawing/2014/main" id="{ACEB60E1-9DD6-A241-A60E-13423879B461}"/>
              </a:ext>
            </a:extLst>
          </p:cNvPr>
          <p:cNvSpPr txBox="1"/>
          <p:nvPr/>
        </p:nvSpPr>
        <p:spPr>
          <a:xfrm>
            <a:off x="6546077" y="7021808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chemeClr val="accent1"/>
                </a:solidFill>
              </a:defRPr>
            </a:pPr>
            <a:endParaRPr dirty="0"/>
          </a:p>
        </p:txBody>
      </p:sp>
      <p:sp>
        <p:nvSpPr>
          <p:cNvPr id="9" name="a = {3,3,3,5,5,5,4,4…}">
            <a:extLst>
              <a:ext uri="{FF2B5EF4-FFF2-40B4-BE49-F238E27FC236}">
                <a16:creationId xmlns:a16="http://schemas.microsoft.com/office/drawing/2014/main" id="{4A6787CF-F630-A84A-9898-B01F24523A13}"/>
              </a:ext>
            </a:extLst>
          </p:cNvPr>
          <p:cNvSpPr txBox="1"/>
          <p:nvPr/>
        </p:nvSpPr>
        <p:spPr>
          <a:xfrm>
            <a:off x="1014056" y="6417808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30862">
              <a:defRPr sz="2800"/>
            </a:lvl1pPr>
          </a:lstStyle>
          <a:p>
            <a:endParaRPr dirty="0"/>
          </a:p>
        </p:txBody>
      </p:sp>
      <p:sp>
        <p:nvSpPr>
          <p:cNvPr id="11" name="for(i=0; i&lt;N; ++i){     b[i] = exp(a[i]);…">
            <a:extLst>
              <a:ext uri="{FF2B5EF4-FFF2-40B4-BE49-F238E27FC236}">
                <a16:creationId xmlns:a16="http://schemas.microsoft.com/office/drawing/2014/main" id="{C615176F-AC69-5C4C-8784-B39C92116AC0}"/>
              </a:ext>
            </a:extLst>
          </p:cNvPr>
          <p:cNvSpPr/>
          <p:nvPr/>
        </p:nvSpPr>
        <p:spPr>
          <a:xfrm>
            <a:off x="3906861" y="3072659"/>
            <a:ext cx="3766059" cy="143856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algn="l" defTabSz="830862">
              <a:defRPr sz="2800"/>
            </a:pPr>
            <a:r>
              <a:rPr lang="en-US" dirty="0"/>
              <a:t>    … = a[42]</a:t>
            </a:r>
          </a:p>
          <a:p>
            <a:pPr algn="l" defTabSz="830862">
              <a:defRPr sz="2800"/>
            </a:pPr>
            <a:r>
              <a:rPr lang="en-US" dirty="0"/>
              <a:t>    …</a:t>
            </a:r>
          </a:p>
          <a:p>
            <a:pPr algn="l" defTabSz="830862">
              <a:defRPr sz="2800"/>
            </a:pPr>
            <a:r>
              <a:rPr lang="en-US" dirty="0"/>
              <a:t>    … = a[42]</a:t>
            </a:r>
          </a:p>
        </p:txBody>
      </p:sp>
      <p:sp>
        <p:nvSpPr>
          <p:cNvPr id="12" name="Temporal value locality…">
            <a:extLst>
              <a:ext uri="{FF2B5EF4-FFF2-40B4-BE49-F238E27FC236}">
                <a16:creationId xmlns:a16="http://schemas.microsoft.com/office/drawing/2014/main" id="{3657CE2F-E766-2A4A-9A6A-2DFB2FC2145E}"/>
              </a:ext>
            </a:extLst>
          </p:cNvPr>
          <p:cNvSpPr txBox="1">
            <a:spLocks/>
          </p:cNvSpPr>
          <p:nvPr/>
        </p:nvSpPr>
        <p:spPr>
          <a:xfrm>
            <a:off x="-431480" y="5000892"/>
            <a:ext cx="14768721" cy="1869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914400" indent="-457200" hangingPunct="1"/>
            <a:r>
              <a:rPr lang="en-US" dirty="0"/>
              <a:t>Spatial load redundancy</a:t>
            </a:r>
          </a:p>
          <a:p>
            <a:pPr marL="1295400" lvl="1" indent="-381000" hangingPunct="1"/>
            <a:r>
              <a:rPr lang="en-US" sz="2500" dirty="0"/>
              <a:t>Two consecutive loads load </a:t>
            </a:r>
            <a:r>
              <a:rPr lang="en-US" sz="2400" dirty="0">
                <a:solidFill>
                  <a:srgbClr val="FF0000"/>
                </a:solidFill>
              </a:rPr>
              <a:t>approximately </a:t>
            </a:r>
            <a:r>
              <a:rPr lang="en-US" sz="2500" dirty="0"/>
              <a:t>same value from adjacent locations</a:t>
            </a:r>
          </a:p>
        </p:txBody>
      </p:sp>
    </p:spTree>
    <p:extLst>
      <p:ext uri="{BB962C8B-B14F-4D97-AF65-F5344CB8AC3E}">
        <p14:creationId xmlns:p14="http://schemas.microsoft.com/office/powerpoint/2010/main" val="2466116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79E9-1262-8945-AF66-E6D6D06E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04398"/>
            <a:ext cx="11099800" cy="1452894"/>
          </a:xfrm>
        </p:spPr>
        <p:txBody>
          <a:bodyPr/>
          <a:lstStyle/>
          <a:p>
            <a:r>
              <a:rPr lang="en-US" dirty="0"/>
              <a:t>LoadSpy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C8A2B-1093-2E46-8216-4841E68F69F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45C2C2-A287-0A43-BEF2-B9879709F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03" y="1850610"/>
            <a:ext cx="10327838" cy="56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3386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73562" y="9300398"/>
            <a:ext cx="255525" cy="406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36" name="Temporal value locality…">
            <a:extLst>
              <a:ext uri="{FF2B5EF4-FFF2-40B4-BE49-F238E27FC236}">
                <a16:creationId xmlns:a16="http://schemas.microsoft.com/office/drawing/2014/main" id="{B61AF1CE-EE9C-5646-990F-7E8B546C99F7}"/>
              </a:ext>
            </a:extLst>
          </p:cNvPr>
          <p:cNvSpPr txBox="1">
            <a:spLocks/>
          </p:cNvSpPr>
          <p:nvPr/>
        </p:nvSpPr>
        <p:spPr>
          <a:xfrm>
            <a:off x="-284656" y="1222306"/>
            <a:ext cx="13574111" cy="744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7620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55000"/>
              <a:buFontTx/>
              <a:buChar char="✦"/>
              <a:tabLst/>
              <a:defRPr sz="3000" b="0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206500" marR="0" indent="-317500" algn="l" defTabSz="584200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70000"/>
              <a:buFontTx/>
              <a:buChar char="✴"/>
              <a:tabLst/>
              <a:defRPr sz="2800" b="0" i="0" u="none" strike="noStrike" cap="none" spc="0" baseline="0">
                <a:ln>
                  <a:noFill/>
                </a:ln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914400" indent="-457200" hangingPunct="1"/>
            <a:r>
              <a:rPr lang="en-US" dirty="0"/>
              <a:t>Intercept every memory load</a:t>
            </a:r>
          </a:p>
          <a:p>
            <a:pPr marL="914400" indent="-457200" hangingPunct="1"/>
            <a:endParaRPr lang="en-US" dirty="0"/>
          </a:p>
          <a:p>
            <a:pPr marL="914400" indent="-457200" hangingPunct="1"/>
            <a:r>
              <a:rPr lang="en-US" sz="2800" dirty="0"/>
              <a:t>On a memory load</a:t>
            </a:r>
          </a:p>
          <a:p>
            <a:pPr marL="1295400" lvl="1" indent="-381000" hangingPunct="1"/>
            <a:endParaRPr lang="en-US" sz="2800" dirty="0"/>
          </a:p>
          <a:p>
            <a:pPr marL="1295400" lvl="1" indent="-381000" hangingPunct="1"/>
            <a:endParaRPr lang="en-US" sz="2800" dirty="0"/>
          </a:p>
        </p:txBody>
      </p:sp>
      <p:sp>
        <p:nvSpPr>
          <p:cNvPr id="37" name="Temporal Value Locality Detection">
            <a:extLst>
              <a:ext uri="{FF2B5EF4-FFF2-40B4-BE49-F238E27FC236}">
                <a16:creationId xmlns:a16="http://schemas.microsoft.com/office/drawing/2014/main" id="{897E5964-6F97-E643-B158-3519B031CC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815" y="23988"/>
            <a:ext cx="12442390" cy="1452894"/>
          </a:xfrm>
          <a:prstGeom prst="rect">
            <a:avLst/>
          </a:prstGeom>
        </p:spPr>
        <p:txBody>
          <a:bodyPr>
            <a:normAutofit/>
          </a:bodyPr>
          <a:lstStyle>
            <a:lvl1pPr defTabSz="473201">
              <a:defRPr sz="5670"/>
            </a:lvl1pPr>
          </a:lstStyle>
          <a:p>
            <a:r>
              <a:rPr lang="en-US" sz="4400" dirty="0"/>
              <a:t>LoadSpy: </a:t>
            </a:r>
            <a:r>
              <a:rPr sz="4400" dirty="0"/>
              <a:t>Temporal </a:t>
            </a:r>
            <a:r>
              <a:rPr lang="en-US" sz="4400" dirty="0"/>
              <a:t>Load Redundancy </a:t>
            </a:r>
            <a:r>
              <a:rPr sz="4400" dirty="0"/>
              <a:t>Detection</a:t>
            </a:r>
          </a:p>
        </p:txBody>
      </p:sp>
      <p:sp>
        <p:nvSpPr>
          <p:cNvPr id="39" name="=?…">
            <a:extLst>
              <a:ext uri="{FF2B5EF4-FFF2-40B4-BE49-F238E27FC236}">
                <a16:creationId xmlns:a16="http://schemas.microsoft.com/office/drawing/2014/main" id="{32BD054F-09B7-474E-B0BB-73B0EC30C9E4}"/>
              </a:ext>
            </a:extLst>
          </p:cNvPr>
          <p:cNvSpPr txBox="1"/>
          <p:nvPr/>
        </p:nvSpPr>
        <p:spPr>
          <a:xfrm>
            <a:off x="9711471" y="5086318"/>
            <a:ext cx="310052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sz="3000" dirty="0"/>
              <a:t>=? </a:t>
            </a:r>
          </a:p>
          <a:p>
            <a:pPr algn="l"/>
            <a:r>
              <a:rPr sz="3000" dirty="0"/>
              <a:t>yes, redundant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734A0BE-00CF-0E45-85A3-EEB377FC168D}"/>
              </a:ext>
            </a:extLst>
          </p:cNvPr>
          <p:cNvSpPr/>
          <p:nvPr/>
        </p:nvSpPr>
        <p:spPr>
          <a:xfrm>
            <a:off x="742950" y="4322802"/>
            <a:ext cx="56415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sz="2000"/>
            </a:pPr>
            <a:r>
              <a:rPr lang="en-US" sz="3000" dirty="0"/>
              <a:t>Get the value before the load</a:t>
            </a:r>
          </a:p>
        </p:txBody>
      </p:sp>
      <p:sp>
        <p:nvSpPr>
          <p:cNvPr id="47" name="Line">
            <a:extLst>
              <a:ext uri="{FF2B5EF4-FFF2-40B4-BE49-F238E27FC236}">
                <a16:creationId xmlns:a16="http://schemas.microsoft.com/office/drawing/2014/main" id="{9911A490-C870-DC4D-9438-111F96F4A428}"/>
              </a:ext>
            </a:extLst>
          </p:cNvPr>
          <p:cNvSpPr/>
          <p:nvPr/>
        </p:nvSpPr>
        <p:spPr>
          <a:xfrm>
            <a:off x="6620277" y="4612822"/>
            <a:ext cx="1110457" cy="0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1300480">
              <a:buClr>
                <a:srgbClr val="000000"/>
              </a:buClr>
              <a:buFont typeface="Calibri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         </a:t>
            </a:r>
            <a:endParaRPr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625D17E-352C-7040-A39D-99CA1D79EF8F}"/>
              </a:ext>
            </a:extLst>
          </p:cNvPr>
          <p:cNvSpPr/>
          <p:nvPr/>
        </p:nvSpPr>
        <p:spPr>
          <a:xfrm>
            <a:off x="895351" y="6043478"/>
            <a:ext cx="54891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sz="2000"/>
            </a:pPr>
            <a:r>
              <a:rPr lang="en-US" sz="3000" dirty="0"/>
              <a:t>Get the value after the load</a:t>
            </a:r>
          </a:p>
        </p:txBody>
      </p:sp>
      <p:sp>
        <p:nvSpPr>
          <p:cNvPr id="49" name="Line">
            <a:extLst>
              <a:ext uri="{FF2B5EF4-FFF2-40B4-BE49-F238E27FC236}">
                <a16:creationId xmlns:a16="http://schemas.microsoft.com/office/drawing/2014/main" id="{039AFA1C-5836-0E4C-AE0E-4A94CF0822F2}"/>
              </a:ext>
            </a:extLst>
          </p:cNvPr>
          <p:cNvSpPr/>
          <p:nvPr/>
        </p:nvSpPr>
        <p:spPr>
          <a:xfrm>
            <a:off x="6620277" y="6320477"/>
            <a:ext cx="1110457" cy="0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1300480">
              <a:buClr>
                <a:srgbClr val="000000"/>
              </a:buClr>
              <a:buFont typeface="Calibri"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29" name="new value">
            <a:extLst>
              <a:ext uri="{FF2B5EF4-FFF2-40B4-BE49-F238E27FC236}">
                <a16:creationId xmlns:a16="http://schemas.microsoft.com/office/drawing/2014/main" id="{4FA70B0F-75B0-6B44-9BA0-B0FBE467D450}"/>
              </a:ext>
            </a:extLst>
          </p:cNvPr>
          <p:cNvSpPr/>
          <p:nvPr/>
        </p:nvSpPr>
        <p:spPr>
          <a:xfrm>
            <a:off x="8086102" y="5685477"/>
            <a:ext cx="1270001" cy="1270001"/>
          </a:xfrm>
          <a:prstGeom prst="ellipse">
            <a:avLst/>
          </a:prstGeom>
          <a:gradFill>
            <a:gsLst>
              <a:gs pos="0">
                <a:schemeClr val="accent5">
                  <a:hueOff val="260291"/>
                  <a:satOff val="1998"/>
                  <a:lumOff val="12368"/>
                </a:schemeClr>
              </a:gs>
              <a:gs pos="100000">
                <a:schemeClr val="accent5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new</a:t>
            </a:r>
            <a:r>
              <a:rPr dirty="0"/>
              <a:t> value</a:t>
            </a:r>
          </a:p>
        </p:txBody>
      </p:sp>
      <p:sp>
        <p:nvSpPr>
          <p:cNvPr id="30" name="old value">
            <a:extLst>
              <a:ext uri="{FF2B5EF4-FFF2-40B4-BE49-F238E27FC236}">
                <a16:creationId xmlns:a16="http://schemas.microsoft.com/office/drawing/2014/main" id="{D26C3C3E-F937-9A4B-BB90-04D26E06383C}"/>
              </a:ext>
            </a:extLst>
          </p:cNvPr>
          <p:cNvSpPr/>
          <p:nvPr/>
        </p:nvSpPr>
        <p:spPr>
          <a:xfrm>
            <a:off x="8086102" y="3816317"/>
            <a:ext cx="1270001" cy="1270001"/>
          </a:xfrm>
          <a:prstGeom prst="ellipse">
            <a:avLst/>
          </a:prstGeom>
          <a:gradFill>
            <a:gsLst>
              <a:gs pos="0">
                <a:schemeClr val="accent1">
                  <a:satOff val="-3355"/>
                  <a:lumOff val="26614"/>
                </a:schemeClr>
              </a:gs>
              <a:gs pos="100000">
                <a:schemeClr val="accent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old</a:t>
            </a:r>
            <a:r>
              <a:rPr dirty="0"/>
              <a:t> value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/>
      <p:bldP spid="47" grpId="0" animBg="1"/>
      <p:bldP spid="48" grpId="0"/>
      <p:bldP spid="49" grpId="0" animBg="1"/>
      <p:bldP spid="29" grpId="0" animBg="1"/>
      <p:bldP spid="3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</TotalTime>
  <Words>1155</Words>
  <Application>Microsoft Macintosh PowerPoint</Application>
  <PresentationFormat>Custom</PresentationFormat>
  <Paragraphs>298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Cambria Math</vt:lpstr>
      <vt:lpstr>Gill Sans</vt:lpstr>
      <vt:lpstr>Helvetica</vt:lpstr>
      <vt:lpstr>Helvetica Light</vt:lpstr>
      <vt:lpstr>Helvetica Neue</vt:lpstr>
      <vt:lpstr>Times</vt:lpstr>
      <vt:lpstr>White</vt:lpstr>
      <vt:lpstr>Redundant Loads:  A Software Inefficiency Indicator </vt:lpstr>
      <vt:lpstr>Software Inefficiencies</vt:lpstr>
      <vt:lpstr>Software Inefficiencies</vt:lpstr>
      <vt:lpstr>Software Inefficiencies</vt:lpstr>
      <vt:lpstr>Software Inefficiencies</vt:lpstr>
      <vt:lpstr>Load Redundancy </vt:lpstr>
      <vt:lpstr>Load Redundancy </vt:lpstr>
      <vt:lpstr>LoadSpy Overview</vt:lpstr>
      <vt:lpstr>LoadSpy: Temporal Load Redundancy Detection</vt:lpstr>
      <vt:lpstr>PowerPoint Presentation</vt:lpstr>
      <vt:lpstr>LoadSpy: Redundancy Attribution</vt:lpstr>
      <vt:lpstr>LoadSpy: Redundancy Scope Detection</vt:lpstr>
      <vt:lpstr>Experiments</vt:lpstr>
      <vt:lpstr>Experiments</vt:lpstr>
      <vt:lpstr>Case Study</vt:lpstr>
      <vt:lpstr>Case Study: Apache Avro</vt:lpstr>
      <vt:lpstr>Case Study: Apache Avro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Redundant Loads:  A Software Inefficiency Indicator </dc:title>
  <cp:lastModifiedBy>Su, Pengfei</cp:lastModifiedBy>
  <cp:revision>189</cp:revision>
  <dcterms:modified xsi:type="dcterms:W3CDTF">2019-10-17T14:50:11Z</dcterms:modified>
</cp:coreProperties>
</file>